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2012-06-12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9" descr="top pp-framsida (kopia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FB413C4-742F-44DE-9C51-A49D1D44BF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" name="Picture 13" descr="TS_Sv_2V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Rak 7"/>
          <p:cNvCxnSpPr>
            <a:cxnSpLocks noChangeShapeType="1"/>
          </p:cNvCxnSpPr>
          <p:nvPr userDrawn="1"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00" y="1643050"/>
            <a:ext cx="7772400" cy="1133494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0000" y="2890846"/>
            <a:ext cx="778109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000" indent="-342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92800" indent="-25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66400" indent="-241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Char char="–"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6400" indent="-1692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Char char="»"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2" name="Platshållare för text 13"/>
          <p:cNvSpPr>
            <a:spLocks noGrp="1"/>
          </p:cNvSpPr>
          <p:nvPr>
            <p:ph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85000"/>
              <a:buFont typeface="Arial" pitchFamily="34" charset="0"/>
              <a:buNone/>
              <a:defRPr lang="sv-SE" sz="24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80000"/>
              <a:buFont typeface="Arial" pitchFamily="34" charset="0"/>
              <a:buNone/>
              <a:defRPr lang="sv-S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SzPct val="90000"/>
              <a:buFont typeface="Arial" pitchFamily="34" charset="0"/>
              <a:buNone/>
              <a:tabLst/>
              <a:defRPr lang="sv-SE" sz="11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20000" y="1342800"/>
            <a:ext cx="3923438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1342800"/>
            <a:ext cx="3900486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3924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88000" y="1342800"/>
            <a:ext cx="390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0"/>
          </p:nvPr>
        </p:nvSpPr>
        <p:spPr>
          <a:xfrm>
            <a:off x="720000" y="2071678"/>
            <a:ext cx="3923438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2"/>
          </p:nvPr>
        </p:nvSpPr>
        <p:spPr>
          <a:xfrm>
            <a:off x="4786314" y="2071678"/>
            <a:ext cx="3900486" cy="36415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342800"/>
            <a:ext cx="5111750" cy="4370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20001" y="1342800"/>
            <a:ext cx="2708992" cy="437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342800"/>
            <a:ext cx="5486400" cy="3441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bg_nyPP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1178099"/>
          </a:xfrm>
          <a:prstGeom prst="rect">
            <a:avLst/>
          </a:prstGeom>
        </p:spPr>
      </p:pic>
      <p:cxnSp>
        <p:nvCxnSpPr>
          <p:cNvPr id="8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F2833E-87A4-43BA-9564-C10860A20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pic>
        <p:nvPicPr>
          <p:cNvPr id="13" name="Picture 13" descr="TS_Sv_2V_RG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720000" y="1342800"/>
            <a:ext cx="7966800" cy="437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93763" indent="-26035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5225" indent="-241300" algn="l" defTabSz="914400" rtl="0" eaLnBrk="1" latinLnBrk="0" hangingPunct="1">
        <a:lnSpc>
          <a:spcPct val="110000"/>
        </a:lnSpc>
        <a:spcBef>
          <a:spcPct val="20000"/>
        </a:spcBef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Fördjupad analys kvalitetssystem, ledningsfunktion och säkerhetskultur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2012-06-08</a:t>
            </a:r>
          </a:p>
          <a:p>
            <a:endParaRPr lang="sv-SE" dirty="0" smtClean="0"/>
          </a:p>
          <a:p>
            <a:r>
              <a:rPr lang="sv-SE" i="1" dirty="0" smtClean="0"/>
              <a:t>Anm.</a:t>
            </a:r>
          </a:p>
          <a:p>
            <a:r>
              <a:rPr lang="sv-SE" i="1" dirty="0" smtClean="0"/>
              <a:t>Enhet F = enheten för flygplats, flygtrafiktjänst och luftfartsskydd</a:t>
            </a:r>
          </a:p>
          <a:p>
            <a:r>
              <a:rPr lang="sv-SE" i="1" dirty="0" smtClean="0"/>
              <a:t>Enhet O = flygoperativa enheten</a:t>
            </a:r>
          </a:p>
          <a:p>
            <a:r>
              <a:rPr lang="sv-SE" i="1" dirty="0" smtClean="0"/>
              <a:t>Enhet L = luftvärdighetsenheten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Säkerhetskultur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755576" y="1484784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v-SE" sz="2400" b="1" dirty="0" smtClean="0"/>
              <a:t>Slutsatser: </a:t>
            </a:r>
            <a:endParaRPr lang="sv-SE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Överlag ett bra utfall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Undantag fråga 3, rapporteringskultur (viktigt för luftfartsavdelningen och tillståndshavare)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Samtliga enheter anmärker på fråga 3 (i synnerhet enhet O lågt utfall)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Dålig kommunikation och ringa säkerhetsengagemang kan påverka rapporteringsviljan negativt</a:t>
            </a:r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r>
              <a:rPr lang="sv-SE" sz="2400" b="1" dirty="0" smtClean="0"/>
              <a:t>Föreslagna </a:t>
            </a:r>
            <a:r>
              <a:rPr lang="sv-SE" sz="2400" b="1" dirty="0" smtClean="0"/>
              <a:t>fokusområden:</a:t>
            </a:r>
            <a:endParaRPr lang="sv-SE" sz="2400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b="1" dirty="0" smtClean="0"/>
              <a:t> </a:t>
            </a:r>
            <a:r>
              <a:rPr lang="sv-SE" dirty="0" smtClean="0"/>
              <a:t>Samtliga enheter: rapporteringskultur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O: </a:t>
            </a:r>
            <a:r>
              <a:rPr lang="sv-SE" dirty="0" smtClean="0"/>
              <a:t>kommunikation </a:t>
            </a:r>
            <a:r>
              <a:rPr lang="sv-SE" dirty="0" smtClean="0"/>
              <a:t>och säkerhetsengagemang (fråga 4 och 5).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b="1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55576" y="1484784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sz="2400" b="1" dirty="0" smtClean="0"/>
              <a:t> </a:t>
            </a:r>
            <a:r>
              <a:rPr lang="sv-SE" sz="2400" dirty="0" smtClean="0"/>
              <a:t>Analysen har identifierat brister oc</a:t>
            </a:r>
            <a:r>
              <a:rPr lang="sv-SE" sz="2400" dirty="0" smtClean="0"/>
              <a:t>h förslag på fokusområden i</a:t>
            </a:r>
            <a:r>
              <a:rPr lang="sv-SE" sz="2400" dirty="0" smtClean="0"/>
              <a:t>nom </a:t>
            </a:r>
            <a:r>
              <a:rPr lang="sv-SE" sz="2400" dirty="0" smtClean="0"/>
              <a:t>samtliga nyckeltal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sz="2400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sz="2400" dirty="0" smtClean="0"/>
              <a:t> Något högre risker inom nyckeltalen kvalitetssystem och säkerhetskultur</a:t>
            </a:r>
          </a:p>
          <a:p>
            <a:pPr>
              <a:buClr>
                <a:schemeClr val="accent1"/>
              </a:buClr>
            </a:pPr>
            <a:endParaRPr lang="sv-SE" sz="2400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sz="2400" dirty="0" smtClean="0"/>
              <a:t> En utmaning att gå från </a:t>
            </a:r>
            <a:r>
              <a:rPr lang="sv-SE" sz="2400" dirty="0" smtClean="0"/>
              <a:t>pappersprodukt till ett väl fungerande system (verkningsgrad)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b="1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Kvalitetssystem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000" y="4149080"/>
            <a:ext cx="7966800" cy="1564120"/>
          </a:xfrm>
        </p:spPr>
        <p:txBody>
          <a:bodyPr/>
          <a:lstStyle/>
          <a:p>
            <a:pPr>
              <a:buNone/>
            </a:pP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7627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Kvalitetssystem  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41624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243" y="1196752"/>
            <a:ext cx="434375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861048"/>
            <a:ext cx="431565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Kvalitetssystem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27584" y="1484784"/>
            <a:ext cx="76328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v-SE" sz="2400" b="1" dirty="0" smtClean="0"/>
              <a:t>Slutsatser: </a:t>
            </a:r>
            <a:endParaRPr lang="sv-SE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Systemet finns på plats, finns ett utpekat ansvar, men..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Något låg verkningsgrad, dvs. det fungerar inte lika bra i praktiken (enhet F och L)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O: sämre utfall på samtliga frågor (både struktur och verkningsgrad)</a:t>
            </a:r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r>
              <a:rPr lang="sv-SE" sz="2400" b="1" dirty="0" smtClean="0"/>
              <a:t>Föreslagna </a:t>
            </a:r>
            <a:r>
              <a:rPr lang="sv-SE" sz="2400" b="1" dirty="0" smtClean="0"/>
              <a:t>fokusområden:</a:t>
            </a:r>
            <a:endParaRPr lang="sv-SE" sz="2400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b="1" dirty="0" smtClean="0"/>
              <a:t> </a:t>
            </a:r>
            <a:r>
              <a:rPr lang="sv-SE" dirty="0" smtClean="0"/>
              <a:t>Samtliga enheter: Verkningsgrad (aktivt arbete hos tillståndshavaren, säkerhetskultur)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Samtliga enheter: informationsinsatser och underlag för branschseminarier, t.ex. </a:t>
            </a:r>
            <a:r>
              <a:rPr lang="sv-SE" dirty="0" err="1" smtClean="0"/>
              <a:t>AM/QM-dagar</a:t>
            </a:r>
            <a:endParaRPr lang="sv-SE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F och O: </a:t>
            </a:r>
            <a:r>
              <a:rPr lang="sv-SE" dirty="0" smtClean="0"/>
              <a:t>området </a:t>
            </a:r>
            <a:r>
              <a:rPr lang="sv-SE" dirty="0" smtClean="0"/>
              <a:t>revisioner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O: </a:t>
            </a:r>
            <a:r>
              <a:rPr lang="sv-SE" dirty="0" smtClean="0"/>
              <a:t>strukturella </a:t>
            </a:r>
            <a:r>
              <a:rPr lang="sv-SE" dirty="0" smtClean="0"/>
              <a:t>frågor avseende kvalitetssystemets storlek och komplexitet samt ansvarsfrågor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L och F: </a:t>
            </a:r>
            <a:r>
              <a:rPr lang="sv-SE" dirty="0" smtClean="0"/>
              <a:t>verkningsgraden </a:t>
            </a:r>
            <a:r>
              <a:rPr lang="sv-SE" dirty="0" smtClean="0"/>
              <a:t>(mindre på strukturen)</a:t>
            </a:r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b="1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Ledningsfunktion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1395413"/>
            <a:ext cx="67246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Ledningsfunktion</a:t>
            </a:r>
            <a:endParaRPr lang="sv-S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50046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6898" y="1268760"/>
            <a:ext cx="456710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861048"/>
            <a:ext cx="453984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Ledningsfunktion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27584" y="1484784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v-SE" sz="2400" b="1" dirty="0" smtClean="0"/>
              <a:t>Slutsatser: </a:t>
            </a:r>
            <a:endParaRPr lang="sv-SE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Överlag bra utfall (90 % grönt, avd). Enhet L högst utfall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Undantag fråga 3 (mål analyseras, åtgärder vidtas vid behov)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F något sämre på fråga 3 och 5 (analyser/åtgärder och tillräckliga befogenheter)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Enhet O något sämre på fråga 3-5 samt 6 (aktivt ledarskap, åtgärder/analyser, befogenheter)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dirty="0" smtClean="0"/>
              <a:t> Återigen ser vi tecken på problem med verkningsgrad/effekten av systemet/ledningen, i synnerhet inom enhet O</a:t>
            </a:r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r>
              <a:rPr lang="sv-SE" sz="2400" b="1" dirty="0" smtClean="0"/>
              <a:t>Föreslagna </a:t>
            </a:r>
            <a:r>
              <a:rPr lang="sv-SE" sz="2400" b="1" dirty="0" smtClean="0"/>
              <a:t>fokusområden:</a:t>
            </a:r>
            <a:endParaRPr lang="sv-SE" sz="2400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sv-SE" b="1" dirty="0" smtClean="0"/>
              <a:t> </a:t>
            </a:r>
            <a:r>
              <a:rPr lang="sv-SE" dirty="0" smtClean="0"/>
              <a:t>Enhet F och O: ledningsfunktionen </a:t>
            </a:r>
          </a:p>
          <a:p>
            <a:pPr>
              <a:buClr>
                <a:schemeClr val="accent1"/>
              </a:buClr>
            </a:pPr>
            <a:endParaRPr lang="sv-SE" b="1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</a:pPr>
            <a:endParaRPr lang="sv-SE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Säkerhetskultur</a:t>
            </a:r>
            <a:endParaRPr lang="sv-S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2" y="1518444"/>
            <a:ext cx="67437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Säkerhetskultur</a:t>
            </a:r>
            <a:endParaRPr lang="sv-SE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51552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3825" y="1340768"/>
            <a:ext cx="455017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005064"/>
            <a:ext cx="462655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_Liggande_svensk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343</Words>
  <Application>Microsoft Office PowerPoint</Application>
  <PresentationFormat>Bildspel på skärmen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TS_Liggande_svensk</vt:lpstr>
      <vt:lpstr>Fördjupad analys kvalitetssystem, ledningsfunktion och säkerhetskultur</vt:lpstr>
      <vt:lpstr>Kvalitetssystem</vt:lpstr>
      <vt:lpstr>Kvalitetssystem  </vt:lpstr>
      <vt:lpstr>Kvalitetssystem</vt:lpstr>
      <vt:lpstr>Ledningsfunktion</vt:lpstr>
      <vt:lpstr>Ledningsfunktion</vt:lpstr>
      <vt:lpstr>Ledningsfunktion</vt:lpstr>
      <vt:lpstr>Säkerhetskultur</vt:lpstr>
      <vt:lpstr>Säkerhetskultur</vt:lpstr>
      <vt:lpstr>Säkerhetskultur</vt:lpstr>
      <vt:lpstr>Sammanfattning</vt:lpstr>
    </vt:vector>
  </TitlesOfParts>
  <Company>Transportstyrelsen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pika01</dc:creator>
  <dc:description>TS9000, v1.0, 2011-06-13</dc:description>
  <cp:lastModifiedBy>mato03</cp:lastModifiedBy>
  <cp:revision>36</cp:revision>
  <dcterms:created xsi:type="dcterms:W3CDTF">2011-10-04T12:25:33Z</dcterms:created>
  <dcterms:modified xsi:type="dcterms:W3CDTF">2012-06-12T11:55:56Z</dcterms:modified>
</cp:coreProperties>
</file>