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5"/>
    <p:sldMasterId id="2147483666" r:id="rId6"/>
    <p:sldMasterId id="2147483671" r:id="rId7"/>
    <p:sldMasterId id="2147483676" r:id="rId8"/>
    <p:sldMasterId id="2147483681" r:id="rId9"/>
    <p:sldMasterId id="2147483793" r:id="rId10"/>
    <p:sldMasterId id="2147483827" r:id="rId11"/>
  </p:sldMasterIdLst>
  <p:notesMasterIdLst>
    <p:notesMasterId r:id="rId25"/>
  </p:notesMasterIdLst>
  <p:handoutMasterIdLst>
    <p:handoutMasterId r:id="rId26"/>
  </p:handoutMasterIdLst>
  <p:sldIdLst>
    <p:sldId id="507" r:id="rId12"/>
    <p:sldId id="827" r:id="rId13"/>
    <p:sldId id="709" r:id="rId14"/>
    <p:sldId id="675" r:id="rId15"/>
    <p:sldId id="826" r:id="rId16"/>
    <p:sldId id="830" r:id="rId17"/>
    <p:sldId id="764" r:id="rId18"/>
    <p:sldId id="765" r:id="rId19"/>
    <p:sldId id="768" r:id="rId20"/>
    <p:sldId id="767" r:id="rId21"/>
    <p:sldId id="829" r:id="rId22"/>
    <p:sldId id="777" r:id="rId23"/>
    <p:sldId id="724" r:id="rId24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 - radera efter läsning" id="{02876BA8-4691-D140-8A24-5FD8FDAC474D}">
          <p14:sldIdLst/>
        </p14:section>
        <p14:section name="Presentationsmall" id="{7A2894CD-1B10-CD47-AC32-F2CA60705B3A}">
          <p14:sldIdLst>
            <p14:sldId id="507"/>
            <p14:sldId id="827"/>
            <p14:sldId id="709"/>
            <p14:sldId id="675"/>
            <p14:sldId id="826"/>
            <p14:sldId id="830"/>
            <p14:sldId id="764"/>
            <p14:sldId id="765"/>
            <p14:sldId id="768"/>
            <p14:sldId id="767"/>
            <p14:sldId id="829"/>
            <p14:sldId id="777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meikka Norberg, Kristina" initials="SNK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948A82"/>
    <a:srgbClr val="D9D9D9"/>
    <a:srgbClr val="FCD5B5"/>
    <a:srgbClr val="549A0C"/>
    <a:srgbClr val="E36106"/>
    <a:srgbClr val="DF964B"/>
    <a:srgbClr val="5A4F47"/>
    <a:srgbClr val="C1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9" autoAdjust="0"/>
    <p:restoredTop sz="93250" autoAdjust="0"/>
  </p:normalViewPr>
  <p:slideViewPr>
    <p:cSldViewPr snapToGrid="0" snapToObjects="1">
      <p:cViewPr varScale="1">
        <p:scale>
          <a:sx n="168" d="100"/>
          <a:sy n="168" d="100"/>
        </p:scale>
        <p:origin x="138" y="2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E9FD2-EED3-49CE-AD18-2334AB5EBF97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DED454C-C755-49A7-BD7A-6D0DD40BAF38}">
      <dgm:prSet phldrT="[Text]"/>
      <dgm:spPr/>
      <dgm:t>
        <a:bodyPr/>
        <a:lstStyle/>
        <a:p>
          <a:r>
            <a:rPr lang="sv-SE" dirty="0" smtClean="0"/>
            <a:t>Fördjupad studie &amp; förslag på strategi</a:t>
          </a:r>
        </a:p>
      </dgm:t>
    </dgm:pt>
    <dgm:pt modelId="{260C9C1A-86CC-4E6F-B0DD-D174374E48A9}" type="parTrans" cxnId="{4FADE08A-FA81-45D5-BE51-2E9E93AFFD61}">
      <dgm:prSet/>
      <dgm:spPr/>
      <dgm:t>
        <a:bodyPr/>
        <a:lstStyle/>
        <a:p>
          <a:endParaRPr lang="sv-SE"/>
        </a:p>
      </dgm:t>
    </dgm:pt>
    <dgm:pt modelId="{F0B3E876-B2F4-4031-B820-D6ACF20DF46A}" type="sibTrans" cxnId="{4FADE08A-FA81-45D5-BE51-2E9E93AFFD61}">
      <dgm:prSet/>
      <dgm:spPr/>
      <dgm:t>
        <a:bodyPr/>
        <a:lstStyle/>
        <a:p>
          <a:endParaRPr lang="sv-SE"/>
        </a:p>
      </dgm:t>
    </dgm:pt>
    <dgm:pt modelId="{7E9C2696-EF26-47C4-8EB5-80EE71DCBAA5}">
      <dgm:prSet phldrT="[Text]"/>
      <dgm:spPr/>
      <dgm:t>
        <a:bodyPr/>
        <a:lstStyle/>
        <a:p>
          <a:r>
            <a:rPr lang="sv-SE" dirty="0" smtClean="0"/>
            <a:t>Masterplan Luftrum </a:t>
          </a:r>
          <a:r>
            <a:rPr lang="sv-SE" b="1" dirty="0" smtClean="0"/>
            <a:t>20xx</a:t>
          </a:r>
          <a:endParaRPr lang="sv-SE" b="1" dirty="0"/>
        </a:p>
      </dgm:t>
    </dgm:pt>
    <dgm:pt modelId="{47F4C3F1-3036-42FD-8F66-0DFE1CAD15C8}" type="parTrans" cxnId="{7393E388-7A65-498B-B873-213D10EC4DFE}">
      <dgm:prSet/>
      <dgm:spPr/>
      <dgm:t>
        <a:bodyPr/>
        <a:lstStyle/>
        <a:p>
          <a:endParaRPr lang="sv-SE"/>
        </a:p>
      </dgm:t>
    </dgm:pt>
    <dgm:pt modelId="{4643214C-1D7E-4402-B1B0-BE83585EFBE7}" type="sibTrans" cxnId="{7393E388-7A65-498B-B873-213D10EC4DFE}">
      <dgm:prSet/>
      <dgm:spPr/>
      <dgm:t>
        <a:bodyPr/>
        <a:lstStyle/>
        <a:p>
          <a:endParaRPr lang="sv-SE"/>
        </a:p>
      </dgm:t>
    </dgm:pt>
    <dgm:pt modelId="{479E611A-848F-46D5-A03E-461C81C08E82}">
      <dgm:prSet phldrT="[Text]"/>
      <dgm:spPr/>
      <dgm:t>
        <a:bodyPr/>
        <a:lstStyle/>
        <a:p>
          <a:r>
            <a:rPr lang="sv-SE" dirty="0" smtClean="0"/>
            <a:t>Ramverk</a:t>
          </a:r>
          <a:endParaRPr lang="sv-SE" dirty="0"/>
        </a:p>
      </dgm:t>
    </dgm:pt>
    <dgm:pt modelId="{B3A43658-DC93-4D15-B769-91066981EE9F}" type="parTrans" cxnId="{7B84097A-2D19-42FC-B4E0-F04B28DBB102}">
      <dgm:prSet/>
      <dgm:spPr/>
      <dgm:t>
        <a:bodyPr/>
        <a:lstStyle/>
        <a:p>
          <a:endParaRPr lang="sv-SE"/>
        </a:p>
      </dgm:t>
    </dgm:pt>
    <dgm:pt modelId="{1C248CEF-95FB-4D63-881D-8357ED17F7DE}" type="sibTrans" cxnId="{7B84097A-2D19-42FC-B4E0-F04B28DBB102}">
      <dgm:prSet/>
      <dgm:spPr/>
      <dgm:t>
        <a:bodyPr/>
        <a:lstStyle/>
        <a:p>
          <a:endParaRPr lang="sv-SE"/>
        </a:p>
      </dgm:t>
    </dgm:pt>
    <dgm:pt modelId="{71F4DA46-B83A-4334-979F-7261629CA3ED}">
      <dgm:prSet phldrT="[Text]"/>
      <dgm:spPr/>
      <dgm:t>
        <a:bodyPr/>
        <a:lstStyle/>
        <a:p>
          <a:r>
            <a:rPr lang="sv-SE" dirty="0" smtClean="0"/>
            <a:t>Scenarier/modeller</a:t>
          </a:r>
          <a:endParaRPr lang="sv-SE" dirty="0"/>
        </a:p>
      </dgm:t>
    </dgm:pt>
    <dgm:pt modelId="{0DD1CF38-5888-449C-B223-87C903B08EC2}" type="parTrans" cxnId="{30392298-79A4-4F9A-8D4F-9BB54C256654}">
      <dgm:prSet/>
      <dgm:spPr/>
      <dgm:t>
        <a:bodyPr/>
        <a:lstStyle/>
        <a:p>
          <a:endParaRPr lang="sv-SE"/>
        </a:p>
      </dgm:t>
    </dgm:pt>
    <dgm:pt modelId="{D10F702D-8A0C-4AB2-8E02-30E1F31A78FB}" type="sibTrans" cxnId="{30392298-79A4-4F9A-8D4F-9BB54C256654}">
      <dgm:prSet/>
      <dgm:spPr/>
      <dgm:t>
        <a:bodyPr/>
        <a:lstStyle/>
        <a:p>
          <a:endParaRPr lang="sv-SE"/>
        </a:p>
      </dgm:t>
    </dgm:pt>
    <dgm:pt modelId="{AEC2DA27-DCA6-4431-A9A9-430A49BFB570}">
      <dgm:prSet phldrT="[Text]"/>
      <dgm:spPr/>
      <dgm:t>
        <a:bodyPr/>
        <a:lstStyle/>
        <a:p>
          <a:r>
            <a:rPr lang="sv-SE" dirty="0" smtClean="0"/>
            <a:t>Utveckling av svenskt luftrum </a:t>
          </a:r>
          <a:r>
            <a:rPr lang="sv-SE" b="1" dirty="0" smtClean="0"/>
            <a:t>20xx</a:t>
          </a:r>
          <a:endParaRPr lang="sv-SE" b="1" dirty="0"/>
        </a:p>
      </dgm:t>
    </dgm:pt>
    <dgm:pt modelId="{44C875A4-CA19-4EB3-A663-3A53E8449CB6}" type="parTrans" cxnId="{60E5799D-7499-42C3-8C1F-ADB2E44CA8F9}">
      <dgm:prSet/>
      <dgm:spPr/>
      <dgm:t>
        <a:bodyPr/>
        <a:lstStyle/>
        <a:p>
          <a:endParaRPr lang="sv-SE"/>
        </a:p>
      </dgm:t>
    </dgm:pt>
    <dgm:pt modelId="{A5BE4C85-7492-4A93-92AE-11C82ABA2576}" type="sibTrans" cxnId="{60E5799D-7499-42C3-8C1F-ADB2E44CA8F9}">
      <dgm:prSet/>
      <dgm:spPr/>
      <dgm:t>
        <a:bodyPr/>
        <a:lstStyle/>
        <a:p>
          <a:endParaRPr lang="sv-SE"/>
        </a:p>
      </dgm:t>
    </dgm:pt>
    <dgm:pt modelId="{FDFCC025-A976-4EC1-B20A-2B5BAD96355D}">
      <dgm:prSet phldrT="[Text]"/>
      <dgm:spPr/>
      <dgm:t>
        <a:bodyPr/>
        <a:lstStyle/>
        <a:p>
          <a:r>
            <a:rPr lang="sv-SE" dirty="0" smtClean="0"/>
            <a:t> Evolution?</a:t>
          </a:r>
          <a:endParaRPr lang="sv-SE" dirty="0"/>
        </a:p>
      </dgm:t>
    </dgm:pt>
    <dgm:pt modelId="{6687EDF6-67C1-4A03-AF31-49A0082E17A2}" type="parTrans" cxnId="{284D92FE-B293-479D-93CE-28B490627C4B}">
      <dgm:prSet/>
      <dgm:spPr/>
      <dgm:t>
        <a:bodyPr/>
        <a:lstStyle/>
        <a:p>
          <a:endParaRPr lang="sv-SE"/>
        </a:p>
      </dgm:t>
    </dgm:pt>
    <dgm:pt modelId="{E59A45A9-04BC-46B5-96EF-140A6815D5F6}" type="sibTrans" cxnId="{284D92FE-B293-479D-93CE-28B490627C4B}">
      <dgm:prSet/>
      <dgm:spPr/>
      <dgm:t>
        <a:bodyPr/>
        <a:lstStyle/>
        <a:p>
          <a:endParaRPr lang="sv-SE"/>
        </a:p>
      </dgm:t>
    </dgm:pt>
    <dgm:pt modelId="{92881283-D327-4974-980A-7BE4A0321B0B}">
      <dgm:prSet phldrT="[Text]"/>
      <dgm:spPr/>
      <dgm:t>
        <a:bodyPr/>
        <a:lstStyle/>
        <a:p>
          <a:r>
            <a:rPr lang="sv-SE" dirty="0" smtClean="0"/>
            <a:t> ”Revolution”?</a:t>
          </a:r>
          <a:endParaRPr lang="sv-SE" dirty="0"/>
        </a:p>
      </dgm:t>
    </dgm:pt>
    <dgm:pt modelId="{BE71E238-B788-40B6-9A48-878BE30697D6}" type="parTrans" cxnId="{AF68E0A7-5AE3-41B1-B85A-3A026E41A9AE}">
      <dgm:prSet/>
      <dgm:spPr/>
      <dgm:t>
        <a:bodyPr/>
        <a:lstStyle/>
        <a:p>
          <a:endParaRPr lang="sv-SE"/>
        </a:p>
      </dgm:t>
    </dgm:pt>
    <dgm:pt modelId="{14843E28-E9D5-46AA-AD56-1DDB22B0CEFF}" type="sibTrans" cxnId="{AF68E0A7-5AE3-41B1-B85A-3A026E41A9AE}">
      <dgm:prSet/>
      <dgm:spPr/>
      <dgm:t>
        <a:bodyPr/>
        <a:lstStyle/>
        <a:p>
          <a:endParaRPr lang="sv-SE"/>
        </a:p>
      </dgm:t>
    </dgm:pt>
    <dgm:pt modelId="{5E5606B0-534F-4463-BF64-2E91C3FE8B28}">
      <dgm:prSet phldrT="[Text]"/>
      <dgm:spPr/>
      <dgm:t>
        <a:bodyPr/>
        <a:lstStyle/>
        <a:p>
          <a:r>
            <a:rPr lang="sv-SE" dirty="0" smtClean="0"/>
            <a:t> Fördjupning av valt </a:t>
          </a:r>
          <a:r>
            <a:rPr lang="sv-SE" dirty="0" err="1" smtClean="0"/>
            <a:t>scenarie</a:t>
          </a:r>
          <a:r>
            <a:rPr lang="sv-SE" dirty="0" smtClean="0"/>
            <a:t>/modell</a:t>
          </a:r>
          <a:endParaRPr lang="sv-SE" dirty="0"/>
        </a:p>
      </dgm:t>
    </dgm:pt>
    <dgm:pt modelId="{B525D35E-7EEB-4AE8-A224-F598B483117E}" type="parTrans" cxnId="{565FDCC5-C5B0-45CA-B20B-71BFA27C53D1}">
      <dgm:prSet/>
      <dgm:spPr/>
      <dgm:t>
        <a:bodyPr/>
        <a:lstStyle/>
        <a:p>
          <a:endParaRPr lang="sv-SE"/>
        </a:p>
      </dgm:t>
    </dgm:pt>
    <dgm:pt modelId="{16E21BDC-7034-404F-9A57-1ADD86C75C2E}" type="sibTrans" cxnId="{565FDCC5-C5B0-45CA-B20B-71BFA27C53D1}">
      <dgm:prSet/>
      <dgm:spPr/>
      <dgm:t>
        <a:bodyPr/>
        <a:lstStyle/>
        <a:p>
          <a:endParaRPr lang="sv-SE"/>
        </a:p>
      </dgm:t>
    </dgm:pt>
    <dgm:pt modelId="{87881079-5C72-4EC5-82E0-5DF70315BA2C}">
      <dgm:prSet phldrT="[Text]"/>
      <dgm:spPr/>
      <dgm:t>
        <a:bodyPr/>
        <a:lstStyle/>
        <a:p>
          <a:r>
            <a:rPr lang="sv-SE" dirty="0" smtClean="0"/>
            <a:t>Färdplan</a:t>
          </a:r>
          <a:endParaRPr lang="sv-SE" dirty="0"/>
        </a:p>
      </dgm:t>
    </dgm:pt>
    <dgm:pt modelId="{5B12A71F-AAA8-4BA6-8E12-8DA43ECAE11B}" type="parTrans" cxnId="{6AA34EA3-6C9D-4816-9094-205000816262}">
      <dgm:prSet/>
      <dgm:spPr/>
      <dgm:t>
        <a:bodyPr/>
        <a:lstStyle/>
        <a:p>
          <a:endParaRPr lang="sv-SE"/>
        </a:p>
      </dgm:t>
    </dgm:pt>
    <dgm:pt modelId="{8A3C3A40-7CA3-4595-A1CF-2D0FA88D7DE6}" type="sibTrans" cxnId="{6AA34EA3-6C9D-4816-9094-205000816262}">
      <dgm:prSet/>
      <dgm:spPr/>
      <dgm:t>
        <a:bodyPr/>
        <a:lstStyle/>
        <a:p>
          <a:endParaRPr lang="sv-SE"/>
        </a:p>
      </dgm:t>
    </dgm:pt>
    <dgm:pt modelId="{1F562F9B-1754-4BF5-A805-9C84CAFDA73C}">
      <dgm:prSet phldrT="[Text]"/>
      <dgm:spPr/>
      <dgm:t>
        <a:bodyPr/>
        <a:lstStyle/>
        <a:p>
          <a:r>
            <a:rPr lang="sv-SE" dirty="0" smtClean="0"/>
            <a:t> Både och ?</a:t>
          </a:r>
          <a:endParaRPr lang="sv-SE" dirty="0"/>
        </a:p>
      </dgm:t>
    </dgm:pt>
    <dgm:pt modelId="{9F721087-0577-4B1F-8D97-DF36D6816BC9}" type="parTrans" cxnId="{895426E1-E431-4A3E-8642-2F206C60DD25}">
      <dgm:prSet/>
      <dgm:spPr/>
      <dgm:t>
        <a:bodyPr/>
        <a:lstStyle/>
        <a:p>
          <a:endParaRPr lang="sv-SE"/>
        </a:p>
      </dgm:t>
    </dgm:pt>
    <dgm:pt modelId="{9D603AF3-49F4-45EE-8DEF-C3E51D91BC9C}" type="sibTrans" cxnId="{895426E1-E431-4A3E-8642-2F206C60DD25}">
      <dgm:prSet/>
      <dgm:spPr/>
      <dgm:t>
        <a:bodyPr/>
        <a:lstStyle/>
        <a:p>
          <a:endParaRPr lang="sv-SE"/>
        </a:p>
      </dgm:t>
    </dgm:pt>
    <dgm:pt modelId="{8FEBA6A4-7E72-45F3-9C5A-DB63E76156D7}">
      <dgm:prSet/>
      <dgm:spPr/>
      <dgm:t>
        <a:bodyPr/>
        <a:lstStyle/>
        <a:p>
          <a:r>
            <a:rPr lang="sv-SE" dirty="0" smtClean="0"/>
            <a:t>Förstudie 2040</a:t>
          </a:r>
          <a:endParaRPr lang="sv-SE" dirty="0"/>
        </a:p>
      </dgm:t>
    </dgm:pt>
    <dgm:pt modelId="{45015D6B-DF88-43B6-961A-9E64483164DD}" type="parTrans" cxnId="{0BF7CFE3-32C8-4C34-B8C2-D5B4D043DE26}">
      <dgm:prSet/>
      <dgm:spPr/>
      <dgm:t>
        <a:bodyPr/>
        <a:lstStyle/>
        <a:p>
          <a:endParaRPr lang="sv-SE"/>
        </a:p>
      </dgm:t>
    </dgm:pt>
    <dgm:pt modelId="{437EAC16-1263-4C42-8959-5426F4723C10}" type="sibTrans" cxnId="{0BF7CFE3-32C8-4C34-B8C2-D5B4D043DE26}">
      <dgm:prSet/>
      <dgm:spPr/>
      <dgm:t>
        <a:bodyPr/>
        <a:lstStyle/>
        <a:p>
          <a:endParaRPr lang="sv-SE"/>
        </a:p>
      </dgm:t>
    </dgm:pt>
    <dgm:pt modelId="{6B8E4702-A565-4C2D-9E1C-00229A859089}" type="pres">
      <dgm:prSet presAssocID="{D52E9FD2-EED3-49CE-AD18-2334AB5EBF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6A025E9-32CB-4522-A84A-0CCF65BC37AA}" type="pres">
      <dgm:prSet presAssocID="{8FEBA6A4-7E72-45F3-9C5A-DB63E76156D7}" presName="composite" presStyleCnt="0"/>
      <dgm:spPr/>
    </dgm:pt>
    <dgm:pt modelId="{1EDD8831-6EC4-454A-958B-A936419C4BAF}" type="pres">
      <dgm:prSet presAssocID="{8FEBA6A4-7E72-45F3-9C5A-DB63E76156D7}" presName="imagSh" presStyleLbl="b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C6EE43BC-2855-4BCD-BD40-CCDA11A6E025}" type="pres">
      <dgm:prSet presAssocID="{8FEBA6A4-7E72-45F3-9C5A-DB63E76156D7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F4D97C3-E567-4C18-ADB5-374A1F39B2D2}" type="pres">
      <dgm:prSet presAssocID="{437EAC16-1263-4C42-8959-5426F4723C10}" presName="sibTrans" presStyleLbl="sibTrans2D1" presStyleIdx="0" presStyleCnt="3"/>
      <dgm:spPr/>
      <dgm:t>
        <a:bodyPr/>
        <a:lstStyle/>
        <a:p>
          <a:endParaRPr lang="sv-SE"/>
        </a:p>
      </dgm:t>
    </dgm:pt>
    <dgm:pt modelId="{58C42D31-1241-4A80-A07C-291131D0737D}" type="pres">
      <dgm:prSet presAssocID="{437EAC16-1263-4C42-8959-5426F4723C10}" presName="connTx" presStyleLbl="sibTrans2D1" presStyleIdx="0" presStyleCnt="3"/>
      <dgm:spPr/>
      <dgm:t>
        <a:bodyPr/>
        <a:lstStyle/>
        <a:p>
          <a:endParaRPr lang="sv-SE"/>
        </a:p>
      </dgm:t>
    </dgm:pt>
    <dgm:pt modelId="{04C6F865-47A6-44D7-AC20-053EE52D2918}" type="pres">
      <dgm:prSet presAssocID="{FDED454C-C755-49A7-BD7A-6D0DD40BAF38}" presName="composite" presStyleCnt="0"/>
      <dgm:spPr/>
    </dgm:pt>
    <dgm:pt modelId="{2D54698A-911B-4A6A-9D43-46C3F61891F4}" type="pres">
      <dgm:prSet presAssocID="{FDED454C-C755-49A7-BD7A-6D0DD40BAF38}" presName="imagSh" presStyleLbl="b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5CC0A051-33FD-4A6F-80AC-1A46A581BC23}" type="pres">
      <dgm:prSet presAssocID="{FDED454C-C755-49A7-BD7A-6D0DD40BAF38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8D966E-107C-4563-8394-D33307BC6F0F}" type="pres">
      <dgm:prSet presAssocID="{F0B3E876-B2F4-4031-B820-D6ACF20DF46A}" presName="sibTrans" presStyleLbl="sibTrans2D1" presStyleIdx="1" presStyleCnt="3"/>
      <dgm:spPr/>
      <dgm:t>
        <a:bodyPr/>
        <a:lstStyle/>
        <a:p>
          <a:endParaRPr lang="sv-SE"/>
        </a:p>
      </dgm:t>
    </dgm:pt>
    <dgm:pt modelId="{809B14AF-A7C9-47D8-A5EC-8DDA6C2C0E51}" type="pres">
      <dgm:prSet presAssocID="{F0B3E876-B2F4-4031-B820-D6ACF20DF46A}" presName="connTx" presStyleLbl="sibTrans2D1" presStyleIdx="1" presStyleCnt="3"/>
      <dgm:spPr/>
      <dgm:t>
        <a:bodyPr/>
        <a:lstStyle/>
        <a:p>
          <a:endParaRPr lang="sv-SE"/>
        </a:p>
      </dgm:t>
    </dgm:pt>
    <dgm:pt modelId="{8930EA7F-5E68-408A-9D43-7E47121DD158}" type="pres">
      <dgm:prSet presAssocID="{7E9C2696-EF26-47C4-8EB5-80EE71DCBAA5}" presName="composite" presStyleCnt="0"/>
      <dgm:spPr/>
    </dgm:pt>
    <dgm:pt modelId="{F1FDE479-189E-4384-B8C2-105FDF520F7B}" type="pres">
      <dgm:prSet presAssocID="{7E9C2696-EF26-47C4-8EB5-80EE71DCBAA5}" presName="imagSh" presStyleLbl="b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C01B875B-A068-4638-8E92-28B53FD3199B}" type="pres">
      <dgm:prSet presAssocID="{7E9C2696-EF26-47C4-8EB5-80EE71DCBAA5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0F5632-4808-46E5-8025-250DE162112D}" type="pres">
      <dgm:prSet presAssocID="{4643214C-1D7E-4402-B1B0-BE83585EFBE7}" presName="sibTrans" presStyleLbl="sibTrans2D1" presStyleIdx="2" presStyleCnt="3"/>
      <dgm:spPr/>
      <dgm:t>
        <a:bodyPr/>
        <a:lstStyle/>
        <a:p>
          <a:endParaRPr lang="sv-SE"/>
        </a:p>
      </dgm:t>
    </dgm:pt>
    <dgm:pt modelId="{BED92842-1ED9-4559-848D-FFB755E99FED}" type="pres">
      <dgm:prSet presAssocID="{4643214C-1D7E-4402-B1B0-BE83585EFBE7}" presName="connTx" presStyleLbl="sibTrans2D1" presStyleIdx="2" presStyleCnt="3"/>
      <dgm:spPr/>
      <dgm:t>
        <a:bodyPr/>
        <a:lstStyle/>
        <a:p>
          <a:endParaRPr lang="sv-SE"/>
        </a:p>
      </dgm:t>
    </dgm:pt>
    <dgm:pt modelId="{D88DD8E4-57D4-4FC9-966D-980180C91A9C}" type="pres">
      <dgm:prSet presAssocID="{AEC2DA27-DCA6-4431-A9A9-430A49BFB570}" presName="composite" presStyleCnt="0"/>
      <dgm:spPr/>
    </dgm:pt>
    <dgm:pt modelId="{67767D4B-C345-4931-8F38-E3E4940FD799}" type="pres">
      <dgm:prSet presAssocID="{AEC2DA27-DCA6-4431-A9A9-430A49BFB570}" presName="imagSh" presStyleLbl="b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AEADAF99-20CE-4317-8282-5F25D1BF33FF}" type="pres">
      <dgm:prSet presAssocID="{AEC2DA27-DCA6-4431-A9A9-430A49BFB570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AA34EA3-6C9D-4816-9094-205000816262}" srcId="{7E9C2696-EF26-47C4-8EB5-80EE71DCBAA5}" destId="{87881079-5C72-4EC5-82E0-5DF70315BA2C}" srcOrd="3" destOrd="0" parTransId="{5B12A71F-AAA8-4BA6-8E12-8DA43ECAE11B}" sibTransId="{8A3C3A40-7CA3-4595-A1CF-2D0FA88D7DE6}"/>
    <dgm:cxn modelId="{573C9A52-1E86-434C-9420-C2D67E8D29C8}" type="presOf" srcId="{F0B3E876-B2F4-4031-B820-D6ACF20DF46A}" destId="{808D966E-107C-4563-8394-D33307BC6F0F}" srcOrd="0" destOrd="0" presId="urn:microsoft.com/office/officeart/2005/8/layout/hProcess10"/>
    <dgm:cxn modelId="{946B484D-8035-4653-807F-77D62DEA264F}" type="presOf" srcId="{8FEBA6A4-7E72-45F3-9C5A-DB63E76156D7}" destId="{C6EE43BC-2855-4BCD-BD40-CCDA11A6E025}" srcOrd="0" destOrd="0" presId="urn:microsoft.com/office/officeart/2005/8/layout/hProcess10"/>
    <dgm:cxn modelId="{9D3A0D29-E5BC-4F06-97D9-B212DD23FDFF}" type="presOf" srcId="{AEC2DA27-DCA6-4431-A9A9-430A49BFB570}" destId="{AEADAF99-20CE-4317-8282-5F25D1BF33FF}" srcOrd="0" destOrd="0" presId="urn:microsoft.com/office/officeart/2005/8/layout/hProcess10"/>
    <dgm:cxn modelId="{BA62F0C1-AB2F-4D82-A865-2D73B733BBE7}" type="presOf" srcId="{479E611A-848F-46D5-A03E-461C81C08E82}" destId="{C01B875B-A068-4638-8E92-28B53FD3199B}" srcOrd="0" destOrd="1" presId="urn:microsoft.com/office/officeart/2005/8/layout/hProcess10"/>
    <dgm:cxn modelId="{007EE81A-097C-4F86-A913-50E83E05B598}" type="presOf" srcId="{7E9C2696-EF26-47C4-8EB5-80EE71DCBAA5}" destId="{C01B875B-A068-4638-8E92-28B53FD3199B}" srcOrd="0" destOrd="0" presId="urn:microsoft.com/office/officeart/2005/8/layout/hProcess10"/>
    <dgm:cxn modelId="{7B84097A-2D19-42FC-B4E0-F04B28DBB102}" srcId="{7E9C2696-EF26-47C4-8EB5-80EE71DCBAA5}" destId="{479E611A-848F-46D5-A03E-461C81C08E82}" srcOrd="0" destOrd="0" parTransId="{B3A43658-DC93-4D15-B769-91066981EE9F}" sibTransId="{1C248CEF-95FB-4D63-881D-8357ED17F7DE}"/>
    <dgm:cxn modelId="{565FDCC5-C5B0-45CA-B20B-71BFA27C53D1}" srcId="{7E9C2696-EF26-47C4-8EB5-80EE71DCBAA5}" destId="{5E5606B0-534F-4463-BF64-2E91C3FE8B28}" srcOrd="2" destOrd="0" parTransId="{B525D35E-7EEB-4AE8-A224-F598B483117E}" sibTransId="{16E21BDC-7034-404F-9A57-1ADD86C75C2E}"/>
    <dgm:cxn modelId="{D89903B9-8C5E-4D92-80F9-3D7A8D75F042}" type="presOf" srcId="{5E5606B0-534F-4463-BF64-2E91C3FE8B28}" destId="{C01B875B-A068-4638-8E92-28B53FD3199B}" srcOrd="0" destOrd="3" presId="urn:microsoft.com/office/officeart/2005/8/layout/hProcess10"/>
    <dgm:cxn modelId="{456F5F35-472D-4706-8B5D-D86FC6B6BDC8}" type="presOf" srcId="{4643214C-1D7E-4402-B1B0-BE83585EFBE7}" destId="{E30F5632-4808-46E5-8025-250DE162112D}" srcOrd="0" destOrd="0" presId="urn:microsoft.com/office/officeart/2005/8/layout/hProcess10"/>
    <dgm:cxn modelId="{30392298-79A4-4F9A-8D4F-9BB54C256654}" srcId="{7E9C2696-EF26-47C4-8EB5-80EE71DCBAA5}" destId="{71F4DA46-B83A-4334-979F-7261629CA3ED}" srcOrd="1" destOrd="0" parTransId="{0DD1CF38-5888-449C-B223-87C903B08EC2}" sibTransId="{D10F702D-8A0C-4AB2-8E02-30E1F31A78FB}"/>
    <dgm:cxn modelId="{AF68E0A7-5AE3-41B1-B85A-3A026E41A9AE}" srcId="{AEC2DA27-DCA6-4431-A9A9-430A49BFB570}" destId="{92881283-D327-4974-980A-7BE4A0321B0B}" srcOrd="1" destOrd="0" parTransId="{BE71E238-B788-40B6-9A48-878BE30697D6}" sibTransId="{14843E28-E9D5-46AA-AD56-1DDB22B0CEFF}"/>
    <dgm:cxn modelId="{C00903A6-B3D8-42E4-A39D-E5C67FA5111B}" type="presOf" srcId="{FDFCC025-A976-4EC1-B20A-2B5BAD96355D}" destId="{AEADAF99-20CE-4317-8282-5F25D1BF33FF}" srcOrd="0" destOrd="1" presId="urn:microsoft.com/office/officeart/2005/8/layout/hProcess10"/>
    <dgm:cxn modelId="{3C9B6105-AA3C-49BB-A31A-3BA53585C68F}" type="presOf" srcId="{F0B3E876-B2F4-4031-B820-D6ACF20DF46A}" destId="{809B14AF-A7C9-47D8-A5EC-8DDA6C2C0E51}" srcOrd="1" destOrd="0" presId="urn:microsoft.com/office/officeart/2005/8/layout/hProcess10"/>
    <dgm:cxn modelId="{49B8ABF3-B832-45BB-A6A5-B223043B6755}" type="presOf" srcId="{1F562F9B-1754-4BF5-A805-9C84CAFDA73C}" destId="{AEADAF99-20CE-4317-8282-5F25D1BF33FF}" srcOrd="0" destOrd="3" presId="urn:microsoft.com/office/officeart/2005/8/layout/hProcess10"/>
    <dgm:cxn modelId="{807D103F-2BB3-49A1-9FDC-4B99D86A729E}" type="presOf" srcId="{87881079-5C72-4EC5-82E0-5DF70315BA2C}" destId="{C01B875B-A068-4638-8E92-28B53FD3199B}" srcOrd="0" destOrd="4" presId="urn:microsoft.com/office/officeart/2005/8/layout/hProcess10"/>
    <dgm:cxn modelId="{4FADE08A-FA81-45D5-BE51-2E9E93AFFD61}" srcId="{D52E9FD2-EED3-49CE-AD18-2334AB5EBF97}" destId="{FDED454C-C755-49A7-BD7A-6D0DD40BAF38}" srcOrd="1" destOrd="0" parTransId="{260C9C1A-86CC-4E6F-B0DD-D174374E48A9}" sibTransId="{F0B3E876-B2F4-4031-B820-D6ACF20DF46A}"/>
    <dgm:cxn modelId="{3348FA19-0A14-4579-A49D-6739A1E4B083}" type="presOf" srcId="{437EAC16-1263-4C42-8959-5426F4723C10}" destId="{BF4D97C3-E567-4C18-ADB5-374A1F39B2D2}" srcOrd="0" destOrd="0" presId="urn:microsoft.com/office/officeart/2005/8/layout/hProcess10"/>
    <dgm:cxn modelId="{27A38171-8D1B-49F3-9D88-7495C2E5A4EE}" type="presOf" srcId="{437EAC16-1263-4C42-8959-5426F4723C10}" destId="{58C42D31-1241-4A80-A07C-291131D0737D}" srcOrd="1" destOrd="0" presId="urn:microsoft.com/office/officeart/2005/8/layout/hProcess10"/>
    <dgm:cxn modelId="{0A551FD1-BEA5-4924-9C34-BA2F3C609057}" type="presOf" srcId="{71F4DA46-B83A-4334-979F-7261629CA3ED}" destId="{C01B875B-A068-4638-8E92-28B53FD3199B}" srcOrd="0" destOrd="2" presId="urn:microsoft.com/office/officeart/2005/8/layout/hProcess10"/>
    <dgm:cxn modelId="{58437233-A1A5-481F-B2FF-EC954A3DACE7}" type="presOf" srcId="{92881283-D327-4974-980A-7BE4A0321B0B}" destId="{AEADAF99-20CE-4317-8282-5F25D1BF33FF}" srcOrd="0" destOrd="2" presId="urn:microsoft.com/office/officeart/2005/8/layout/hProcess10"/>
    <dgm:cxn modelId="{8DB9A074-5389-42D3-B1DF-02629860535F}" type="presOf" srcId="{D52E9FD2-EED3-49CE-AD18-2334AB5EBF97}" destId="{6B8E4702-A565-4C2D-9E1C-00229A859089}" srcOrd="0" destOrd="0" presId="urn:microsoft.com/office/officeart/2005/8/layout/hProcess10"/>
    <dgm:cxn modelId="{7393E388-7A65-498B-B873-213D10EC4DFE}" srcId="{D52E9FD2-EED3-49CE-AD18-2334AB5EBF97}" destId="{7E9C2696-EF26-47C4-8EB5-80EE71DCBAA5}" srcOrd="2" destOrd="0" parTransId="{47F4C3F1-3036-42FD-8F66-0DFE1CAD15C8}" sibTransId="{4643214C-1D7E-4402-B1B0-BE83585EFBE7}"/>
    <dgm:cxn modelId="{0B92978C-D7A4-47E9-95DD-A66A71EEDF13}" type="presOf" srcId="{4643214C-1D7E-4402-B1B0-BE83585EFBE7}" destId="{BED92842-1ED9-4559-848D-FFB755E99FED}" srcOrd="1" destOrd="0" presId="urn:microsoft.com/office/officeart/2005/8/layout/hProcess10"/>
    <dgm:cxn modelId="{60E5799D-7499-42C3-8C1F-ADB2E44CA8F9}" srcId="{D52E9FD2-EED3-49CE-AD18-2334AB5EBF97}" destId="{AEC2DA27-DCA6-4431-A9A9-430A49BFB570}" srcOrd="3" destOrd="0" parTransId="{44C875A4-CA19-4EB3-A663-3A53E8449CB6}" sibTransId="{A5BE4C85-7492-4A93-92AE-11C82ABA2576}"/>
    <dgm:cxn modelId="{895426E1-E431-4A3E-8642-2F206C60DD25}" srcId="{AEC2DA27-DCA6-4431-A9A9-430A49BFB570}" destId="{1F562F9B-1754-4BF5-A805-9C84CAFDA73C}" srcOrd="2" destOrd="0" parTransId="{9F721087-0577-4B1F-8D97-DF36D6816BC9}" sibTransId="{9D603AF3-49F4-45EE-8DEF-C3E51D91BC9C}"/>
    <dgm:cxn modelId="{284D92FE-B293-479D-93CE-28B490627C4B}" srcId="{AEC2DA27-DCA6-4431-A9A9-430A49BFB570}" destId="{FDFCC025-A976-4EC1-B20A-2B5BAD96355D}" srcOrd="0" destOrd="0" parTransId="{6687EDF6-67C1-4A03-AF31-49A0082E17A2}" sibTransId="{E59A45A9-04BC-46B5-96EF-140A6815D5F6}"/>
    <dgm:cxn modelId="{D0E2ED8C-2CC0-4E9D-883E-92F2E596925D}" type="presOf" srcId="{FDED454C-C755-49A7-BD7A-6D0DD40BAF38}" destId="{5CC0A051-33FD-4A6F-80AC-1A46A581BC23}" srcOrd="0" destOrd="0" presId="urn:microsoft.com/office/officeart/2005/8/layout/hProcess10"/>
    <dgm:cxn modelId="{0BF7CFE3-32C8-4C34-B8C2-D5B4D043DE26}" srcId="{D52E9FD2-EED3-49CE-AD18-2334AB5EBF97}" destId="{8FEBA6A4-7E72-45F3-9C5A-DB63E76156D7}" srcOrd="0" destOrd="0" parTransId="{45015D6B-DF88-43B6-961A-9E64483164DD}" sibTransId="{437EAC16-1263-4C42-8959-5426F4723C10}"/>
    <dgm:cxn modelId="{F4BE1528-90F0-4F0D-A7CE-958CF888BFBE}" type="presParOf" srcId="{6B8E4702-A565-4C2D-9E1C-00229A859089}" destId="{96A025E9-32CB-4522-A84A-0CCF65BC37AA}" srcOrd="0" destOrd="0" presId="urn:microsoft.com/office/officeart/2005/8/layout/hProcess10"/>
    <dgm:cxn modelId="{FC15CEF7-A043-440B-B1AD-EC24969C97B8}" type="presParOf" srcId="{96A025E9-32CB-4522-A84A-0CCF65BC37AA}" destId="{1EDD8831-6EC4-454A-958B-A936419C4BAF}" srcOrd="0" destOrd="0" presId="urn:microsoft.com/office/officeart/2005/8/layout/hProcess10"/>
    <dgm:cxn modelId="{B414171F-C531-4DA5-96F7-CE357FDF2E5D}" type="presParOf" srcId="{96A025E9-32CB-4522-A84A-0CCF65BC37AA}" destId="{C6EE43BC-2855-4BCD-BD40-CCDA11A6E025}" srcOrd="1" destOrd="0" presId="urn:microsoft.com/office/officeart/2005/8/layout/hProcess10"/>
    <dgm:cxn modelId="{A5E0B2C9-DDA5-4584-8C21-B4DDAD9A785B}" type="presParOf" srcId="{6B8E4702-A565-4C2D-9E1C-00229A859089}" destId="{BF4D97C3-E567-4C18-ADB5-374A1F39B2D2}" srcOrd="1" destOrd="0" presId="urn:microsoft.com/office/officeart/2005/8/layout/hProcess10"/>
    <dgm:cxn modelId="{2D32D57F-C777-41AD-A3BE-A76DE5E0ECBC}" type="presParOf" srcId="{BF4D97C3-E567-4C18-ADB5-374A1F39B2D2}" destId="{58C42D31-1241-4A80-A07C-291131D0737D}" srcOrd="0" destOrd="0" presId="urn:microsoft.com/office/officeart/2005/8/layout/hProcess10"/>
    <dgm:cxn modelId="{5032F435-5030-4CE9-89A4-64E9097478B7}" type="presParOf" srcId="{6B8E4702-A565-4C2D-9E1C-00229A859089}" destId="{04C6F865-47A6-44D7-AC20-053EE52D2918}" srcOrd="2" destOrd="0" presId="urn:microsoft.com/office/officeart/2005/8/layout/hProcess10"/>
    <dgm:cxn modelId="{36E7AAF6-91FD-4686-A700-ABF3503C1DE0}" type="presParOf" srcId="{04C6F865-47A6-44D7-AC20-053EE52D2918}" destId="{2D54698A-911B-4A6A-9D43-46C3F61891F4}" srcOrd="0" destOrd="0" presId="urn:microsoft.com/office/officeart/2005/8/layout/hProcess10"/>
    <dgm:cxn modelId="{41EF9189-F2D2-4930-ABC8-57418F6CF85D}" type="presParOf" srcId="{04C6F865-47A6-44D7-AC20-053EE52D2918}" destId="{5CC0A051-33FD-4A6F-80AC-1A46A581BC23}" srcOrd="1" destOrd="0" presId="urn:microsoft.com/office/officeart/2005/8/layout/hProcess10"/>
    <dgm:cxn modelId="{903AF7F9-A632-44F3-8A3E-83D9B2D86937}" type="presParOf" srcId="{6B8E4702-A565-4C2D-9E1C-00229A859089}" destId="{808D966E-107C-4563-8394-D33307BC6F0F}" srcOrd="3" destOrd="0" presId="urn:microsoft.com/office/officeart/2005/8/layout/hProcess10"/>
    <dgm:cxn modelId="{3F797886-A03B-477A-93DB-F4E990C0251F}" type="presParOf" srcId="{808D966E-107C-4563-8394-D33307BC6F0F}" destId="{809B14AF-A7C9-47D8-A5EC-8DDA6C2C0E51}" srcOrd="0" destOrd="0" presId="urn:microsoft.com/office/officeart/2005/8/layout/hProcess10"/>
    <dgm:cxn modelId="{1C5F36BD-0A52-493B-93B5-21FC9917549D}" type="presParOf" srcId="{6B8E4702-A565-4C2D-9E1C-00229A859089}" destId="{8930EA7F-5E68-408A-9D43-7E47121DD158}" srcOrd="4" destOrd="0" presId="urn:microsoft.com/office/officeart/2005/8/layout/hProcess10"/>
    <dgm:cxn modelId="{FD91932D-7FC3-4158-AC72-8DC7B141F505}" type="presParOf" srcId="{8930EA7F-5E68-408A-9D43-7E47121DD158}" destId="{F1FDE479-189E-4384-B8C2-105FDF520F7B}" srcOrd="0" destOrd="0" presId="urn:microsoft.com/office/officeart/2005/8/layout/hProcess10"/>
    <dgm:cxn modelId="{220C8856-ABC6-4D6C-A330-6FCBCD2DA032}" type="presParOf" srcId="{8930EA7F-5E68-408A-9D43-7E47121DD158}" destId="{C01B875B-A068-4638-8E92-28B53FD3199B}" srcOrd="1" destOrd="0" presId="urn:microsoft.com/office/officeart/2005/8/layout/hProcess10"/>
    <dgm:cxn modelId="{7BD764FF-8AFB-421E-8C93-18BFFBBB803E}" type="presParOf" srcId="{6B8E4702-A565-4C2D-9E1C-00229A859089}" destId="{E30F5632-4808-46E5-8025-250DE162112D}" srcOrd="5" destOrd="0" presId="urn:microsoft.com/office/officeart/2005/8/layout/hProcess10"/>
    <dgm:cxn modelId="{FE31EE65-DE57-4311-881E-3BF77C192BB4}" type="presParOf" srcId="{E30F5632-4808-46E5-8025-250DE162112D}" destId="{BED92842-1ED9-4559-848D-FFB755E99FED}" srcOrd="0" destOrd="0" presId="urn:microsoft.com/office/officeart/2005/8/layout/hProcess10"/>
    <dgm:cxn modelId="{959F7D7C-F495-412C-876E-53F1F04BCFA1}" type="presParOf" srcId="{6B8E4702-A565-4C2D-9E1C-00229A859089}" destId="{D88DD8E4-57D4-4FC9-966D-980180C91A9C}" srcOrd="6" destOrd="0" presId="urn:microsoft.com/office/officeart/2005/8/layout/hProcess10"/>
    <dgm:cxn modelId="{7EFFB1C4-EF29-4AC7-B137-BB53FD9461F3}" type="presParOf" srcId="{D88DD8E4-57D4-4FC9-966D-980180C91A9C}" destId="{67767D4B-C345-4931-8F38-E3E4940FD799}" srcOrd="0" destOrd="0" presId="urn:microsoft.com/office/officeart/2005/8/layout/hProcess10"/>
    <dgm:cxn modelId="{E68C00DB-BC93-4474-9BBE-4BF112C023BC}" type="presParOf" srcId="{D88DD8E4-57D4-4FC9-966D-980180C91A9C}" destId="{AEADAF99-20CE-4317-8282-5F25D1BF33F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723D2-5B74-43C8-BFD3-958D7DECA0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4FF7945-2401-4317-8202-1DA103DA80E0}">
      <dgm:prSet phldrT="[Text]"/>
      <dgm:spPr/>
      <dgm:t>
        <a:bodyPr/>
        <a:lstStyle/>
        <a:p>
          <a:r>
            <a:rPr lang="sv-SE" dirty="0" smtClean="0"/>
            <a:t>Introduktion</a:t>
          </a:r>
        </a:p>
        <a:p>
          <a:r>
            <a:rPr lang="sv-SE" dirty="0" smtClean="0"/>
            <a:t>uppdaterat nuläge</a:t>
          </a:r>
        </a:p>
        <a:p>
          <a:endParaRPr lang="sv-SE" dirty="0"/>
        </a:p>
      </dgm:t>
    </dgm:pt>
    <dgm:pt modelId="{3E8F1D81-4D35-4BA4-802E-26A24093D970}" type="parTrans" cxnId="{2BB3089E-47FD-49E0-85BC-4600AA53FED6}">
      <dgm:prSet/>
      <dgm:spPr/>
      <dgm:t>
        <a:bodyPr/>
        <a:lstStyle/>
        <a:p>
          <a:endParaRPr lang="sv-SE"/>
        </a:p>
      </dgm:t>
    </dgm:pt>
    <dgm:pt modelId="{862B8AD2-CA25-4C7E-9544-9B2CBFEBFDCF}" type="sibTrans" cxnId="{2BB3089E-47FD-49E0-85BC-4600AA53FED6}">
      <dgm:prSet/>
      <dgm:spPr/>
      <dgm:t>
        <a:bodyPr/>
        <a:lstStyle/>
        <a:p>
          <a:endParaRPr lang="sv-SE"/>
        </a:p>
      </dgm:t>
    </dgm:pt>
    <dgm:pt modelId="{E3DB53CB-81DB-491F-AAC1-6FFA33930576}">
      <dgm:prSet phldrT="[Text]"/>
      <dgm:spPr/>
      <dgm:t>
        <a:bodyPr/>
        <a:lstStyle/>
        <a:p>
          <a:r>
            <a:rPr lang="sv-SE" dirty="0" smtClean="0"/>
            <a:t>Fördjupning -</a:t>
          </a:r>
        </a:p>
        <a:p>
          <a:r>
            <a:rPr lang="sv-SE" dirty="0" smtClean="0"/>
            <a:t>större utmaningar och eventuella brister </a:t>
          </a:r>
          <a:endParaRPr lang="sv-SE" dirty="0"/>
        </a:p>
      </dgm:t>
    </dgm:pt>
    <dgm:pt modelId="{8ACF75C9-0684-4BF3-BBC5-CB42DC54977B}" type="parTrans" cxnId="{936B2412-5D4A-429C-A938-89A06C1E13B9}">
      <dgm:prSet/>
      <dgm:spPr/>
      <dgm:t>
        <a:bodyPr/>
        <a:lstStyle/>
        <a:p>
          <a:endParaRPr lang="sv-SE"/>
        </a:p>
      </dgm:t>
    </dgm:pt>
    <dgm:pt modelId="{27815BD9-A846-4531-91B5-E2DA7BC14B18}" type="sibTrans" cxnId="{936B2412-5D4A-429C-A938-89A06C1E13B9}">
      <dgm:prSet/>
      <dgm:spPr/>
      <dgm:t>
        <a:bodyPr/>
        <a:lstStyle/>
        <a:p>
          <a:endParaRPr lang="sv-SE"/>
        </a:p>
      </dgm:t>
    </dgm:pt>
    <dgm:pt modelId="{80F38FE3-DC09-4DC7-966E-1F3B60BB70CF}">
      <dgm:prSet phldrT="[Text]"/>
      <dgm:spPr/>
      <dgm:t>
        <a:bodyPr/>
        <a:lstStyle/>
        <a:p>
          <a:r>
            <a:rPr lang="sv-SE" dirty="0" smtClean="0"/>
            <a:t>Förslag på strategi</a:t>
          </a:r>
          <a:endParaRPr lang="sv-SE" dirty="0"/>
        </a:p>
      </dgm:t>
    </dgm:pt>
    <dgm:pt modelId="{067288D9-58F3-411B-9CB7-1ADE35139A29}" type="parTrans" cxnId="{CEF4FB19-0E55-49FA-8650-2F289D19208F}">
      <dgm:prSet/>
      <dgm:spPr/>
      <dgm:t>
        <a:bodyPr/>
        <a:lstStyle/>
        <a:p>
          <a:endParaRPr lang="sv-SE"/>
        </a:p>
      </dgm:t>
    </dgm:pt>
    <dgm:pt modelId="{C2A6BAF1-1437-4CBC-8C00-4B4A1900568A}" type="sibTrans" cxnId="{CEF4FB19-0E55-49FA-8650-2F289D19208F}">
      <dgm:prSet/>
      <dgm:spPr/>
      <dgm:t>
        <a:bodyPr/>
        <a:lstStyle/>
        <a:p>
          <a:endParaRPr lang="sv-SE"/>
        </a:p>
      </dgm:t>
    </dgm:pt>
    <dgm:pt modelId="{303D1349-8735-4882-8331-380DA6F2AC98}" type="pres">
      <dgm:prSet presAssocID="{339723D2-5B74-43C8-BFD3-958D7DECA086}" presName="Name0" presStyleCnt="0">
        <dgm:presLayoutVars>
          <dgm:dir/>
          <dgm:resizeHandles val="exact"/>
        </dgm:presLayoutVars>
      </dgm:prSet>
      <dgm:spPr/>
    </dgm:pt>
    <dgm:pt modelId="{0C530DA1-2870-424A-B653-06B75842B530}" type="pres">
      <dgm:prSet presAssocID="{44FF7945-2401-4317-8202-1DA103DA80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DBAD620-8512-4DEF-B711-255416CE2E2F}" type="pres">
      <dgm:prSet presAssocID="{862B8AD2-CA25-4C7E-9544-9B2CBFEBFDCF}" presName="sibTrans" presStyleLbl="sibTrans2D1" presStyleIdx="0" presStyleCnt="2"/>
      <dgm:spPr/>
      <dgm:t>
        <a:bodyPr/>
        <a:lstStyle/>
        <a:p>
          <a:endParaRPr lang="sv-SE"/>
        </a:p>
      </dgm:t>
    </dgm:pt>
    <dgm:pt modelId="{1C5CFF98-04D9-4D74-917D-138F04EDB40D}" type="pres">
      <dgm:prSet presAssocID="{862B8AD2-CA25-4C7E-9544-9B2CBFEBFDCF}" presName="connectorText" presStyleLbl="sibTrans2D1" presStyleIdx="0" presStyleCnt="2"/>
      <dgm:spPr/>
      <dgm:t>
        <a:bodyPr/>
        <a:lstStyle/>
        <a:p>
          <a:endParaRPr lang="sv-SE"/>
        </a:p>
      </dgm:t>
    </dgm:pt>
    <dgm:pt modelId="{2A81879F-1C11-47B5-88EF-0C75615FBDF2}" type="pres">
      <dgm:prSet presAssocID="{E3DB53CB-81DB-491F-AAC1-6FFA339305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A2B28DB-EE1C-4DB5-AB97-D8E7A4E3933F}" type="pres">
      <dgm:prSet presAssocID="{27815BD9-A846-4531-91B5-E2DA7BC14B18}" presName="sibTrans" presStyleLbl="sibTrans2D1" presStyleIdx="1" presStyleCnt="2"/>
      <dgm:spPr/>
      <dgm:t>
        <a:bodyPr/>
        <a:lstStyle/>
        <a:p>
          <a:endParaRPr lang="sv-SE"/>
        </a:p>
      </dgm:t>
    </dgm:pt>
    <dgm:pt modelId="{6A904F24-F9FF-42C2-8FFF-F7C1FFB511A2}" type="pres">
      <dgm:prSet presAssocID="{27815BD9-A846-4531-91B5-E2DA7BC14B18}" presName="connectorText" presStyleLbl="sibTrans2D1" presStyleIdx="1" presStyleCnt="2"/>
      <dgm:spPr/>
      <dgm:t>
        <a:bodyPr/>
        <a:lstStyle/>
        <a:p>
          <a:endParaRPr lang="sv-SE"/>
        </a:p>
      </dgm:t>
    </dgm:pt>
    <dgm:pt modelId="{72141656-872C-49AC-A7A8-2E35E85576EC}" type="pres">
      <dgm:prSet presAssocID="{80F38FE3-DC09-4DC7-966E-1F3B60BB70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7C4C8BD-B262-4362-9E6D-A0026655AD0F}" type="presOf" srcId="{27815BD9-A846-4531-91B5-E2DA7BC14B18}" destId="{7A2B28DB-EE1C-4DB5-AB97-D8E7A4E3933F}" srcOrd="0" destOrd="0" presId="urn:microsoft.com/office/officeart/2005/8/layout/process1"/>
    <dgm:cxn modelId="{A94E7245-10BB-4A42-BFD4-CBFC9700DB77}" type="presOf" srcId="{339723D2-5B74-43C8-BFD3-958D7DECA086}" destId="{303D1349-8735-4882-8331-380DA6F2AC98}" srcOrd="0" destOrd="0" presId="urn:microsoft.com/office/officeart/2005/8/layout/process1"/>
    <dgm:cxn modelId="{AE2EF39A-FAA6-4338-ACFD-33075F52EC70}" type="presOf" srcId="{862B8AD2-CA25-4C7E-9544-9B2CBFEBFDCF}" destId="{9DBAD620-8512-4DEF-B711-255416CE2E2F}" srcOrd="0" destOrd="0" presId="urn:microsoft.com/office/officeart/2005/8/layout/process1"/>
    <dgm:cxn modelId="{CEF4FB19-0E55-49FA-8650-2F289D19208F}" srcId="{339723D2-5B74-43C8-BFD3-958D7DECA086}" destId="{80F38FE3-DC09-4DC7-966E-1F3B60BB70CF}" srcOrd="2" destOrd="0" parTransId="{067288D9-58F3-411B-9CB7-1ADE35139A29}" sibTransId="{C2A6BAF1-1437-4CBC-8C00-4B4A1900568A}"/>
    <dgm:cxn modelId="{936B2412-5D4A-429C-A938-89A06C1E13B9}" srcId="{339723D2-5B74-43C8-BFD3-958D7DECA086}" destId="{E3DB53CB-81DB-491F-AAC1-6FFA33930576}" srcOrd="1" destOrd="0" parTransId="{8ACF75C9-0684-4BF3-BBC5-CB42DC54977B}" sibTransId="{27815BD9-A846-4531-91B5-E2DA7BC14B18}"/>
    <dgm:cxn modelId="{13C06A85-7EB7-411C-A84A-2BB8BBB1E153}" type="presOf" srcId="{862B8AD2-CA25-4C7E-9544-9B2CBFEBFDCF}" destId="{1C5CFF98-04D9-4D74-917D-138F04EDB40D}" srcOrd="1" destOrd="0" presId="urn:microsoft.com/office/officeart/2005/8/layout/process1"/>
    <dgm:cxn modelId="{A758CFB5-5BD1-4396-827D-AB6DFB2D9C47}" type="presOf" srcId="{E3DB53CB-81DB-491F-AAC1-6FFA33930576}" destId="{2A81879F-1C11-47B5-88EF-0C75615FBDF2}" srcOrd="0" destOrd="0" presId="urn:microsoft.com/office/officeart/2005/8/layout/process1"/>
    <dgm:cxn modelId="{22B79C0D-CBC2-489C-86DC-2F3C554D8FDE}" type="presOf" srcId="{27815BD9-A846-4531-91B5-E2DA7BC14B18}" destId="{6A904F24-F9FF-42C2-8FFF-F7C1FFB511A2}" srcOrd="1" destOrd="0" presId="urn:microsoft.com/office/officeart/2005/8/layout/process1"/>
    <dgm:cxn modelId="{5D94BF0E-ACDA-4E61-8735-F17FC660E776}" type="presOf" srcId="{44FF7945-2401-4317-8202-1DA103DA80E0}" destId="{0C530DA1-2870-424A-B653-06B75842B530}" srcOrd="0" destOrd="0" presId="urn:microsoft.com/office/officeart/2005/8/layout/process1"/>
    <dgm:cxn modelId="{29745FB4-8EED-47E2-BA2E-74777F51F0E6}" type="presOf" srcId="{80F38FE3-DC09-4DC7-966E-1F3B60BB70CF}" destId="{72141656-872C-49AC-A7A8-2E35E85576EC}" srcOrd="0" destOrd="0" presId="urn:microsoft.com/office/officeart/2005/8/layout/process1"/>
    <dgm:cxn modelId="{2BB3089E-47FD-49E0-85BC-4600AA53FED6}" srcId="{339723D2-5B74-43C8-BFD3-958D7DECA086}" destId="{44FF7945-2401-4317-8202-1DA103DA80E0}" srcOrd="0" destOrd="0" parTransId="{3E8F1D81-4D35-4BA4-802E-26A24093D970}" sibTransId="{862B8AD2-CA25-4C7E-9544-9B2CBFEBFDCF}"/>
    <dgm:cxn modelId="{3E0A198F-FD67-44EF-BD1F-A84456D14BFC}" type="presParOf" srcId="{303D1349-8735-4882-8331-380DA6F2AC98}" destId="{0C530DA1-2870-424A-B653-06B75842B530}" srcOrd="0" destOrd="0" presId="urn:microsoft.com/office/officeart/2005/8/layout/process1"/>
    <dgm:cxn modelId="{5ECB264F-B5B1-4A76-B19D-CD078C1DEFD6}" type="presParOf" srcId="{303D1349-8735-4882-8331-380DA6F2AC98}" destId="{9DBAD620-8512-4DEF-B711-255416CE2E2F}" srcOrd="1" destOrd="0" presId="urn:microsoft.com/office/officeart/2005/8/layout/process1"/>
    <dgm:cxn modelId="{871C4D8F-B71D-46EA-8A04-0B50BFAB18C0}" type="presParOf" srcId="{9DBAD620-8512-4DEF-B711-255416CE2E2F}" destId="{1C5CFF98-04D9-4D74-917D-138F04EDB40D}" srcOrd="0" destOrd="0" presId="urn:microsoft.com/office/officeart/2005/8/layout/process1"/>
    <dgm:cxn modelId="{15A91A04-E14F-48A5-A5C8-2FA77AE60B2C}" type="presParOf" srcId="{303D1349-8735-4882-8331-380DA6F2AC98}" destId="{2A81879F-1C11-47B5-88EF-0C75615FBDF2}" srcOrd="2" destOrd="0" presId="urn:microsoft.com/office/officeart/2005/8/layout/process1"/>
    <dgm:cxn modelId="{42FDCEFD-A2A2-4EE1-89C8-23501048731C}" type="presParOf" srcId="{303D1349-8735-4882-8331-380DA6F2AC98}" destId="{7A2B28DB-EE1C-4DB5-AB97-D8E7A4E3933F}" srcOrd="3" destOrd="0" presId="urn:microsoft.com/office/officeart/2005/8/layout/process1"/>
    <dgm:cxn modelId="{46C2EFC8-0B19-4A51-890B-CB836F972C05}" type="presParOf" srcId="{7A2B28DB-EE1C-4DB5-AB97-D8E7A4E3933F}" destId="{6A904F24-F9FF-42C2-8FFF-F7C1FFB511A2}" srcOrd="0" destOrd="0" presId="urn:microsoft.com/office/officeart/2005/8/layout/process1"/>
    <dgm:cxn modelId="{E9D24DA1-B921-40E0-9877-B4DF74961630}" type="presParOf" srcId="{303D1349-8735-4882-8331-380DA6F2AC98}" destId="{72141656-872C-49AC-A7A8-2E35E85576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D8831-6EC4-454A-958B-A936419C4BAF}">
      <dsp:nvSpPr>
        <dsp:cNvPr id="0" name=""/>
        <dsp:cNvSpPr/>
      </dsp:nvSpPr>
      <dsp:spPr>
        <a:xfrm>
          <a:off x="1153" y="1155437"/>
          <a:ext cx="1501406" cy="1501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E43BC-2855-4BCD-BD40-CCDA11A6E025}">
      <dsp:nvSpPr>
        <dsp:cNvPr id="0" name=""/>
        <dsp:cNvSpPr/>
      </dsp:nvSpPr>
      <dsp:spPr>
        <a:xfrm>
          <a:off x="245568" y="2056281"/>
          <a:ext cx="1501406" cy="1501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Förstudie 2040</a:t>
          </a:r>
          <a:endParaRPr lang="sv-SE" sz="1300" kern="1200" dirty="0"/>
        </a:p>
      </dsp:txBody>
      <dsp:txXfrm>
        <a:off x="289543" y="2100256"/>
        <a:ext cx="1413456" cy="1413456"/>
      </dsp:txXfrm>
    </dsp:sp>
    <dsp:sp modelId="{BF4D97C3-E567-4C18-ADB5-374A1F39B2D2}">
      <dsp:nvSpPr>
        <dsp:cNvPr id="0" name=""/>
        <dsp:cNvSpPr/>
      </dsp:nvSpPr>
      <dsp:spPr>
        <a:xfrm>
          <a:off x="1791763" y="1725757"/>
          <a:ext cx="289204" cy="360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>
        <a:off x="1791763" y="1797910"/>
        <a:ext cx="202443" cy="216460"/>
      </dsp:txXfrm>
    </dsp:sp>
    <dsp:sp modelId="{2D54698A-911B-4A6A-9D43-46C3F61891F4}">
      <dsp:nvSpPr>
        <dsp:cNvPr id="0" name=""/>
        <dsp:cNvSpPr/>
      </dsp:nvSpPr>
      <dsp:spPr>
        <a:xfrm>
          <a:off x="2328856" y="1155437"/>
          <a:ext cx="1501406" cy="1501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0A051-33FD-4A6F-80AC-1A46A581BC23}">
      <dsp:nvSpPr>
        <dsp:cNvPr id="0" name=""/>
        <dsp:cNvSpPr/>
      </dsp:nvSpPr>
      <dsp:spPr>
        <a:xfrm>
          <a:off x="2573271" y="2056281"/>
          <a:ext cx="1501406" cy="1501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Fördjupad studie &amp; förslag på strategi</a:t>
          </a:r>
        </a:p>
      </dsp:txBody>
      <dsp:txXfrm>
        <a:off x="2617246" y="2100256"/>
        <a:ext cx="1413456" cy="1413456"/>
      </dsp:txXfrm>
    </dsp:sp>
    <dsp:sp modelId="{808D966E-107C-4563-8394-D33307BC6F0F}">
      <dsp:nvSpPr>
        <dsp:cNvPr id="0" name=""/>
        <dsp:cNvSpPr/>
      </dsp:nvSpPr>
      <dsp:spPr>
        <a:xfrm>
          <a:off x="4119466" y="1725757"/>
          <a:ext cx="289204" cy="360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>
        <a:off x="4119466" y="1797910"/>
        <a:ext cx="202443" cy="216460"/>
      </dsp:txXfrm>
    </dsp:sp>
    <dsp:sp modelId="{F1FDE479-189E-4384-B8C2-105FDF520F7B}">
      <dsp:nvSpPr>
        <dsp:cNvPr id="0" name=""/>
        <dsp:cNvSpPr/>
      </dsp:nvSpPr>
      <dsp:spPr>
        <a:xfrm>
          <a:off x="4656560" y="1155437"/>
          <a:ext cx="1501406" cy="1501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B875B-A068-4638-8E92-28B53FD3199B}">
      <dsp:nvSpPr>
        <dsp:cNvPr id="0" name=""/>
        <dsp:cNvSpPr/>
      </dsp:nvSpPr>
      <dsp:spPr>
        <a:xfrm>
          <a:off x="4900975" y="2056281"/>
          <a:ext cx="1501406" cy="1501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Masterplan Luftrum </a:t>
          </a:r>
          <a:r>
            <a:rPr lang="sv-SE" sz="1300" b="1" kern="1200" dirty="0" smtClean="0"/>
            <a:t>20xx</a:t>
          </a:r>
          <a:endParaRPr lang="sv-SE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Ramverk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Scenarier/modeller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 Fördjupning av valt </a:t>
          </a:r>
          <a:r>
            <a:rPr lang="sv-SE" sz="1000" kern="1200" dirty="0" err="1" smtClean="0"/>
            <a:t>scenarie</a:t>
          </a:r>
          <a:r>
            <a:rPr lang="sv-SE" sz="1000" kern="1200" dirty="0" smtClean="0"/>
            <a:t>/modell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Färdplan</a:t>
          </a:r>
          <a:endParaRPr lang="sv-SE" sz="1000" kern="1200" dirty="0"/>
        </a:p>
      </dsp:txBody>
      <dsp:txXfrm>
        <a:off x="4944950" y="2100256"/>
        <a:ext cx="1413456" cy="1413456"/>
      </dsp:txXfrm>
    </dsp:sp>
    <dsp:sp modelId="{E30F5632-4808-46E5-8025-250DE162112D}">
      <dsp:nvSpPr>
        <dsp:cNvPr id="0" name=""/>
        <dsp:cNvSpPr/>
      </dsp:nvSpPr>
      <dsp:spPr>
        <a:xfrm>
          <a:off x="6447170" y="1725757"/>
          <a:ext cx="289204" cy="360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>
        <a:off x="6447170" y="1797910"/>
        <a:ext cx="202443" cy="216460"/>
      </dsp:txXfrm>
    </dsp:sp>
    <dsp:sp modelId="{67767D4B-C345-4931-8F38-E3E4940FD799}">
      <dsp:nvSpPr>
        <dsp:cNvPr id="0" name=""/>
        <dsp:cNvSpPr/>
      </dsp:nvSpPr>
      <dsp:spPr>
        <a:xfrm>
          <a:off x="6984263" y="1155437"/>
          <a:ext cx="1501406" cy="1501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DAF99-20CE-4317-8282-5F25D1BF33FF}">
      <dsp:nvSpPr>
        <dsp:cNvPr id="0" name=""/>
        <dsp:cNvSpPr/>
      </dsp:nvSpPr>
      <dsp:spPr>
        <a:xfrm>
          <a:off x="7228678" y="2056281"/>
          <a:ext cx="1501406" cy="1501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Utveckling av svenskt luftrum </a:t>
          </a:r>
          <a:r>
            <a:rPr lang="sv-SE" sz="1300" b="1" kern="1200" dirty="0" smtClean="0"/>
            <a:t>20xx</a:t>
          </a:r>
          <a:endParaRPr lang="sv-SE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 Evolution?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 ”Revolution”?</a:t>
          </a: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00" kern="1200" dirty="0" smtClean="0"/>
            <a:t> Både och ?</a:t>
          </a:r>
          <a:endParaRPr lang="sv-SE" sz="1000" kern="1200" dirty="0"/>
        </a:p>
      </dsp:txBody>
      <dsp:txXfrm>
        <a:off x="7272653" y="2100256"/>
        <a:ext cx="1413456" cy="1413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30DA1-2870-424A-B653-06B75842B530}">
      <dsp:nvSpPr>
        <dsp:cNvPr id="0" name=""/>
        <dsp:cNvSpPr/>
      </dsp:nvSpPr>
      <dsp:spPr>
        <a:xfrm>
          <a:off x="5357" y="1229975"/>
          <a:ext cx="1601390" cy="1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Introduktion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uppdaterat nuläge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800" kern="1200" dirty="0"/>
        </a:p>
      </dsp:txBody>
      <dsp:txXfrm>
        <a:off x="52260" y="1276878"/>
        <a:ext cx="1507584" cy="1510243"/>
      </dsp:txXfrm>
    </dsp:sp>
    <dsp:sp modelId="{9DBAD620-8512-4DEF-B711-255416CE2E2F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>
        <a:off x="1766887" y="1912856"/>
        <a:ext cx="237646" cy="238286"/>
      </dsp:txXfrm>
    </dsp:sp>
    <dsp:sp modelId="{2A81879F-1C11-47B5-88EF-0C75615FBDF2}">
      <dsp:nvSpPr>
        <dsp:cNvPr id="0" name=""/>
        <dsp:cNvSpPr/>
      </dsp:nvSpPr>
      <dsp:spPr>
        <a:xfrm>
          <a:off x="2247304" y="1229975"/>
          <a:ext cx="1601390" cy="1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Fördjupning 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större utmaningar och eventuella brister </a:t>
          </a:r>
          <a:endParaRPr lang="sv-SE" sz="1800" kern="1200" dirty="0"/>
        </a:p>
      </dsp:txBody>
      <dsp:txXfrm>
        <a:off x="2294207" y="1276878"/>
        <a:ext cx="1507584" cy="1510243"/>
      </dsp:txXfrm>
    </dsp:sp>
    <dsp:sp modelId="{7A2B28DB-EE1C-4DB5-AB97-D8E7A4E3933F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>
        <a:off x="4008834" y="1912856"/>
        <a:ext cx="237646" cy="238286"/>
      </dsp:txXfrm>
    </dsp:sp>
    <dsp:sp modelId="{72141656-872C-49AC-A7A8-2E35E85576EC}">
      <dsp:nvSpPr>
        <dsp:cNvPr id="0" name=""/>
        <dsp:cNvSpPr/>
      </dsp:nvSpPr>
      <dsp:spPr>
        <a:xfrm>
          <a:off x="4489251" y="1229975"/>
          <a:ext cx="1601390" cy="1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Förslag på strategi</a:t>
          </a:r>
          <a:endParaRPr lang="sv-SE" sz="1800" kern="1200" dirty="0"/>
        </a:p>
      </dsp:txBody>
      <dsp:txXfrm>
        <a:off x="4536154" y="1276878"/>
        <a:ext cx="1507584" cy="1510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0412-81B0-BE44-B7DA-FDA6EC842A4E}" type="datetimeFigureOut">
              <a:rPr lang="sv-SE" smtClean="0"/>
              <a:t>2018-10-02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65A38-79A6-FD4A-B4A1-5564109B7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20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3B3FB-D9CB-F142-93CC-6E1042D24C94}" type="datetimeFigureOut">
              <a:rPr lang="sv-SE" smtClean="0"/>
              <a:t>2018-10-02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14AC-5C58-6F41-8AD0-6337A592CA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07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D469-EC76-44FE-8117-A9269EBD7242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©LFV </a:t>
            </a:r>
            <a:r>
              <a:rPr lang="sv-SE" sz="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2016</a:t>
            </a:r>
            <a:endParaRPr lang="sv-S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LFV_LOGO_TRANSPARENT_SW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8" y="1205150"/>
            <a:ext cx="3946992" cy="2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attern_halvbild_green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72" y="0"/>
            <a:ext cx="4561934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7922"/>
            <a:ext cx="4041775" cy="32867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ält vänster med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99021" y="0"/>
            <a:ext cx="4560315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0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3887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86214"/>
            <a:ext cx="4041775" cy="3308408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2015</a:t>
            </a:r>
          </a:p>
        </p:txBody>
      </p:sp>
    </p:spTree>
    <p:extLst>
      <p:ext uri="{BB962C8B-B14F-4D97-AF65-F5344CB8AC3E}">
        <p14:creationId xmlns:p14="http://schemas.microsoft.com/office/powerpoint/2010/main" val="38779709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609830" y="0"/>
            <a:ext cx="4549506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1862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286214"/>
            <a:ext cx="3941864" cy="3308408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5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4" name="Bildobjekt 3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61191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404" y="0"/>
            <a:ext cx="4566596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2495"/>
            <a:ext cx="4041775" cy="3292127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50383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2015</a:t>
            </a:r>
          </a:p>
        </p:txBody>
      </p:sp>
    </p:spTree>
    <p:extLst>
      <p:ext uri="{BB962C8B-B14F-4D97-AF65-F5344CB8AC3E}">
        <p14:creationId xmlns:p14="http://schemas.microsoft.com/office/powerpoint/2010/main" val="31949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213" y="0"/>
            <a:ext cx="4555787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52670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07922"/>
            <a:ext cx="3952672" cy="32867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58075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3958077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3958077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attern_halvbild_green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52670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291641"/>
            <a:ext cx="3952672" cy="3302981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8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10640"/>
            <a:ext cx="3936460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59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10640"/>
            <a:ext cx="4041775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solidFill>
            <a:schemeClr val="bg1"/>
          </a:solidFill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2017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1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Utan rubrik - diagram, scheman, tidslinje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2525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white"/>
                </a:solidFill>
              </a:rPr>
              <a:t>TOM/DIAGRAM/SCHEMA/ANNAT</a:t>
            </a:r>
          </a:p>
          <a:p>
            <a:pPr defTabSz="914400"/>
            <a:r>
              <a:rPr lang="en-US" sz="1200" dirty="0" err="1">
                <a:solidFill>
                  <a:prstClr val="white"/>
                </a:solidFill>
              </a:rPr>
              <a:t>Bild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för</a:t>
            </a:r>
            <a:r>
              <a:rPr lang="en-US" sz="1200" dirty="0">
                <a:solidFill>
                  <a:prstClr val="white"/>
                </a:solidFill>
              </a:rPr>
              <a:t> diagram, </a:t>
            </a:r>
            <a:r>
              <a:rPr lang="en-US" sz="1200" dirty="0" err="1">
                <a:solidFill>
                  <a:prstClr val="white"/>
                </a:solidFill>
              </a:rPr>
              <a:t>organisationsscheman</a:t>
            </a:r>
            <a:r>
              <a:rPr lang="en-US" sz="1200" dirty="0">
                <a:solidFill>
                  <a:prstClr val="white"/>
                </a:solidFill>
              </a:rPr>
              <a:t>, </a:t>
            </a:r>
            <a:r>
              <a:rPr lang="en-US" sz="1200" dirty="0" err="1">
                <a:solidFill>
                  <a:prstClr val="white"/>
                </a:solidFill>
              </a:rPr>
              <a:t>illustrationer</a:t>
            </a:r>
            <a:r>
              <a:rPr lang="en-US" sz="1200" dirty="0">
                <a:solidFill>
                  <a:prstClr val="white"/>
                </a:solidFill>
              </a:rPr>
              <a:t>, </a:t>
            </a:r>
            <a:r>
              <a:rPr lang="en-US" sz="1200" dirty="0" err="1">
                <a:solidFill>
                  <a:prstClr val="white"/>
                </a:solidFill>
              </a:rPr>
              <a:t>tidslinjer</a:t>
            </a:r>
            <a:r>
              <a:rPr lang="en-US" sz="1200" dirty="0">
                <a:solidFill>
                  <a:prstClr val="white"/>
                </a:solidFill>
              </a:rPr>
              <a:t> etc. </a:t>
            </a:r>
            <a:r>
              <a:rPr lang="en-US" sz="1200" dirty="0" err="1">
                <a:solidFill>
                  <a:prstClr val="white"/>
                </a:solidFill>
              </a:rPr>
              <a:t>Inget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utfallande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på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dessa</a:t>
            </a:r>
            <a:r>
              <a:rPr lang="en-US" sz="1200" dirty="0">
                <a:solidFill>
                  <a:prstClr val="white"/>
                </a:solidFill>
              </a:rPr>
              <a:t>. </a:t>
            </a:r>
            <a:r>
              <a:rPr lang="en-US" sz="1200" dirty="0" err="1">
                <a:solidFill>
                  <a:prstClr val="white"/>
                </a:solidFill>
              </a:rPr>
              <a:t>Utan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>
                <a:solidFill>
                  <a:prstClr val="white"/>
                </a:solidFill>
              </a:rPr>
              <a:t>rubrik</a:t>
            </a:r>
            <a:r>
              <a:rPr lang="en-US" sz="12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4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-830997"/>
            <a:ext cx="727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RUBRIK/INNEHÅLL</a:t>
            </a:r>
          </a:p>
          <a:p>
            <a:r>
              <a:rPr lang="en-US" sz="1200" baseline="0" dirty="0" err="1" smtClean="0">
                <a:solidFill>
                  <a:schemeClr val="bg1"/>
                </a:solidFill>
              </a:rPr>
              <a:t>Rubrik</a:t>
            </a:r>
            <a:r>
              <a:rPr lang="en-US" sz="1200" baseline="0" dirty="0" smtClean="0">
                <a:solidFill>
                  <a:schemeClr val="bg1"/>
                </a:solidFill>
              </a:rPr>
              <a:t> – max 2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rader</a:t>
            </a:r>
            <a:r>
              <a:rPr lang="en-US" sz="1200" baseline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200" baseline="0" dirty="0" err="1" smtClean="0">
                <a:solidFill>
                  <a:schemeClr val="bg1"/>
                </a:solidFill>
              </a:rPr>
              <a:t>Innehåll</a:t>
            </a:r>
            <a:r>
              <a:rPr lang="en-US" sz="1200" baseline="0" dirty="0" smtClean="0">
                <a:solidFill>
                  <a:schemeClr val="bg1"/>
                </a:solidFill>
              </a:rPr>
              <a:t> – </a:t>
            </a:r>
            <a:r>
              <a:rPr lang="en-US" sz="1200" baseline="0" dirty="0" err="1" smtClean="0">
                <a:solidFill>
                  <a:schemeClr val="bg1"/>
                </a:solidFill>
              </a:rPr>
              <a:t>håll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nere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textmängden</a:t>
            </a:r>
            <a:r>
              <a:rPr lang="en-US" sz="1200" baseline="0" dirty="0" smtClean="0">
                <a:solidFill>
                  <a:schemeClr val="bg1"/>
                </a:solidFill>
              </a:rPr>
              <a:t>.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Rekommenderat</a:t>
            </a:r>
            <a:r>
              <a:rPr lang="en-US" sz="1200" baseline="0" dirty="0" smtClean="0">
                <a:solidFill>
                  <a:schemeClr val="bg1"/>
                </a:solidFill>
              </a:rPr>
              <a:t> max 3–4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bullits</a:t>
            </a:r>
            <a:r>
              <a:rPr lang="en-US" sz="1200" baseline="0" dirty="0" smtClean="0">
                <a:solidFill>
                  <a:schemeClr val="bg1"/>
                </a:solidFill>
              </a:rPr>
              <a:t> per slide.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Dela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hellre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upp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på</a:t>
            </a:r>
            <a:r>
              <a:rPr lang="en-US" sz="1200" baseline="0" dirty="0" smtClean="0">
                <a:solidFill>
                  <a:schemeClr val="bg1"/>
                </a:solidFill>
              </a:rPr>
              <a:t> 2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separata</a:t>
            </a:r>
            <a:r>
              <a:rPr lang="en-US" sz="1200" baseline="0" dirty="0" smtClean="0">
                <a:solidFill>
                  <a:schemeClr val="bg1"/>
                </a:solidFill>
              </a:rPr>
              <a:t> slides.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Tänk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talarstöd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och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inte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talarmanus</a:t>
            </a:r>
            <a:r>
              <a:rPr lang="en-US" sz="1200" baseline="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8200721" y="4924424"/>
            <a:ext cx="752521" cy="215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DC4A6D-1F8B-C348-B096-D456F54778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Box 5"/>
          <p:cNvSpPr txBox="1"/>
          <p:nvPr userDrawn="1"/>
        </p:nvSpPr>
        <p:spPr>
          <a:xfrm>
            <a:off x="-1" y="-830997"/>
            <a:ext cx="727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RUBRIK/INNEHÅLL</a:t>
            </a:r>
          </a:p>
          <a:p>
            <a:r>
              <a:rPr lang="en-US" sz="1200" baseline="0" dirty="0" err="1" smtClean="0">
                <a:solidFill>
                  <a:schemeClr val="tx1"/>
                </a:solidFill>
              </a:rPr>
              <a:t>Rubrik</a:t>
            </a:r>
            <a:r>
              <a:rPr lang="en-US" sz="1200" baseline="0" dirty="0" smtClean="0">
                <a:solidFill>
                  <a:schemeClr val="tx1"/>
                </a:solidFill>
              </a:rPr>
              <a:t> – max 2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rader</a:t>
            </a:r>
            <a:r>
              <a:rPr lang="en-US" sz="1200" baseline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baseline="0" dirty="0" err="1" smtClean="0">
                <a:solidFill>
                  <a:schemeClr val="tx1"/>
                </a:solidFill>
              </a:rPr>
              <a:t>Innehåll</a:t>
            </a:r>
            <a:r>
              <a:rPr lang="en-US" sz="1200" baseline="0" dirty="0" smtClean="0">
                <a:solidFill>
                  <a:schemeClr val="tx1"/>
                </a:solidFill>
              </a:rPr>
              <a:t> – </a:t>
            </a:r>
            <a:r>
              <a:rPr lang="en-US" sz="1200" baseline="0" dirty="0" err="1" smtClean="0">
                <a:solidFill>
                  <a:schemeClr val="tx1"/>
                </a:solidFill>
              </a:rPr>
              <a:t>håll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nere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textmängden</a:t>
            </a:r>
            <a:r>
              <a:rPr lang="en-US" sz="1200" baseline="0" dirty="0" smtClean="0">
                <a:solidFill>
                  <a:schemeClr val="tx1"/>
                </a:solidFill>
              </a:rPr>
              <a:t>.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Rekommenderat</a:t>
            </a:r>
            <a:r>
              <a:rPr lang="en-US" sz="1200" baseline="0" dirty="0" smtClean="0">
                <a:solidFill>
                  <a:schemeClr val="tx1"/>
                </a:solidFill>
              </a:rPr>
              <a:t> max 3–4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bullits</a:t>
            </a:r>
            <a:r>
              <a:rPr lang="en-US" sz="1200" baseline="0" dirty="0" smtClean="0">
                <a:solidFill>
                  <a:schemeClr val="tx1"/>
                </a:solidFill>
              </a:rPr>
              <a:t> per slide.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Dela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hellre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upp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på</a:t>
            </a:r>
            <a:r>
              <a:rPr lang="en-US" sz="1200" baseline="0" dirty="0" smtClean="0">
                <a:solidFill>
                  <a:schemeClr val="tx1"/>
                </a:solidFill>
              </a:rPr>
              <a:t> 2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separata</a:t>
            </a:r>
            <a:r>
              <a:rPr lang="en-US" sz="1200" baseline="0" dirty="0" smtClean="0">
                <a:solidFill>
                  <a:schemeClr val="tx1"/>
                </a:solidFill>
              </a:rPr>
              <a:t> slides.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Tänk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talarstöd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och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inte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talarmanus</a:t>
            </a:r>
            <a:r>
              <a:rPr lang="en-US" sz="1200" baseline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885523" y="4924580"/>
            <a:ext cx="7315197" cy="218920"/>
          </a:xfrm>
          <a:prstGeom prst="rect">
            <a:avLst/>
          </a:prstGeom>
          <a:ln>
            <a:noFill/>
          </a:ln>
        </p:spPr>
        <p:txBody>
          <a:bodyPr tIns="0" bIns="36000" anchor="ctr" anchorCtr="0"/>
          <a:lstStyle>
            <a:lvl1pPr>
              <a:defRPr sz="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Skapat av: Åsa Bergquist - Koncernkommunikation Version: 17-09 Datum: 17-08-28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09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2015</a:t>
            </a:r>
          </a:p>
        </p:txBody>
      </p:sp>
      <p:pic>
        <p:nvPicPr>
          <p:cNvPr id="5" name="Picture 4" descr="LFV_LOGO_TRANSPARENT_SW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8" y="1205150"/>
            <a:ext cx="3946992" cy="2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5A4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0" cap="all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 userDrawn="1"/>
        </p:nvSpPr>
        <p:spPr>
          <a:xfrm flipV="1">
            <a:off x="2709" y="4326731"/>
            <a:ext cx="914129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4" name="Bildobjekt 3" descr="pattern-darkgrey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72450"/>
            <a:ext cx="9141291" cy="771050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722313" y="3892144"/>
            <a:ext cx="4750035" cy="4708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fld id="{D3ABACB6-E53E-1842-89C7-1FEE0EC71A75}" type="datetime3">
              <a:rPr lang="sv-SE" smtClean="0"/>
              <a:t>18-10-01</a:t>
            </a:fld>
            <a:endParaRPr lang="sv-SE" dirty="0"/>
          </a:p>
        </p:txBody>
      </p:sp>
      <p:sp>
        <p:nvSpPr>
          <p:cNvPr id="12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2017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Bildobjekt 7" descr="LFV_LOGO_TRANSPARENT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rgbClr val="5A4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0" y="2216005"/>
            <a:ext cx="9144000" cy="1021556"/>
          </a:xfrm>
        </p:spPr>
        <p:txBody>
          <a:bodyPr anchor="ctr" anchorCtr="0">
            <a:noAutofit/>
          </a:bodyPr>
          <a:lstStyle>
            <a:lvl1pPr algn="ctr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2017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0" y="-1410"/>
            <a:ext cx="4531737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5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9291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2015</a:t>
            </a:r>
          </a:p>
        </p:txBody>
      </p:sp>
    </p:spTree>
    <p:extLst>
      <p:ext uri="{BB962C8B-B14F-4D97-AF65-F5344CB8AC3E}">
        <p14:creationId xmlns:p14="http://schemas.microsoft.com/office/powerpoint/2010/main" val="24104942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ält vänster med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99021" y="0"/>
            <a:ext cx="4560315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15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3887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86214"/>
            <a:ext cx="4041775" cy="3308408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2015</a:t>
            </a:r>
          </a:p>
        </p:txBody>
      </p:sp>
    </p:spTree>
    <p:extLst>
      <p:ext uri="{BB962C8B-B14F-4D97-AF65-F5344CB8AC3E}">
        <p14:creationId xmlns:p14="http://schemas.microsoft.com/office/powerpoint/2010/main" val="18862724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609830" y="0"/>
            <a:ext cx="4549506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1862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286214"/>
            <a:ext cx="3941864" cy="3308408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11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4" name="Bildobjekt 3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61191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2017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404" y="0"/>
            <a:ext cx="4566596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2495"/>
            <a:ext cx="4041775" cy="3292127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50383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213" y="0"/>
            <a:ext cx="4555787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52670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07922"/>
            <a:ext cx="3952672" cy="32867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58075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3958077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3958077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8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3646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36460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8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10640"/>
            <a:ext cx="3936460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32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7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10640"/>
            <a:ext cx="4041775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solidFill>
            <a:schemeClr val="bg1"/>
          </a:solidFill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79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solidFill>
            <a:schemeClr val="bg1"/>
          </a:solidFill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077920"/>
            <a:ext cx="4038600" cy="25455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077920"/>
            <a:ext cx="4038600" cy="25455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1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6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3105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290320"/>
            <a:ext cx="3931055" cy="330430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0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30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65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280160"/>
            <a:ext cx="4041775" cy="331446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15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549A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0" cap="all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pic>
        <p:nvPicPr>
          <p:cNvPr id="9" name="Bildobjekt 8" descr="pattern-orang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26732"/>
            <a:ext cx="9141291" cy="816768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 flipV="1">
            <a:off x="2709" y="4326731"/>
            <a:ext cx="914129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pattern-green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72450"/>
            <a:ext cx="9141291" cy="771050"/>
          </a:xfrm>
          <a:prstGeom prst="rect">
            <a:avLst/>
          </a:prstGeom>
        </p:spPr>
      </p:pic>
      <p:sp>
        <p:nvSpPr>
          <p:cNvPr id="12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722313" y="3892144"/>
            <a:ext cx="4750035" cy="4708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fld id="{D3ABACB6-E53E-1842-89C7-1FEE0EC71A75}" type="datetime3">
              <a:rPr lang="sv-SE" smtClean="0"/>
              <a:t>18-10-01</a:t>
            </a:fld>
            <a:endParaRPr lang="sv-SE" dirty="0"/>
          </a:p>
        </p:txBody>
      </p:sp>
      <p:sp>
        <p:nvSpPr>
          <p:cNvPr id="14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LFV_LOGO_TRANSPARENT_WEB_smal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©LFV </a:t>
            </a:r>
            <a:r>
              <a:rPr lang="sv-SE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2016</a:t>
            </a:r>
            <a:endParaRPr lang="sv-SE" sz="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LFV_LOGO_TRANSPARENT_SW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8" y="1205150"/>
            <a:ext cx="3946992" cy="2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9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61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0" cap="all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 userDrawn="1"/>
        </p:nvSpPr>
        <p:spPr>
          <a:xfrm flipV="1">
            <a:off x="2709" y="4326731"/>
            <a:ext cx="914129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pattern-purp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72450"/>
            <a:ext cx="9141291" cy="771050"/>
          </a:xfrm>
          <a:prstGeom prst="rect">
            <a:avLst/>
          </a:prstGeom>
        </p:spPr>
      </p:pic>
      <p:sp>
        <p:nvSpPr>
          <p:cNvPr id="9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722313" y="3892144"/>
            <a:ext cx="4750035" cy="4708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fld id="{D3ABACB6-E53E-1842-89C7-1FEE0EC71A75}" type="datetime3">
              <a:rPr lang="sv-SE" smtClean="0"/>
              <a:t>18-10-01</a:t>
            </a:fld>
            <a:endParaRPr lang="sv-SE" dirty="0"/>
          </a:p>
        </p:txBody>
      </p:sp>
      <p:sp>
        <p:nvSpPr>
          <p:cNvPr id="12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©LFV 2016</a:t>
            </a:r>
            <a:endParaRPr lang="sv-SE" sz="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rgbClr val="61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0" y="2216005"/>
            <a:ext cx="9144000" cy="1021556"/>
          </a:xfrm>
        </p:spPr>
        <p:txBody>
          <a:bodyPr anchor="ctr" anchorCtr="0">
            <a:noAutofit/>
          </a:bodyPr>
          <a:lstStyle>
            <a:lvl1pPr algn="ctr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©LFV 2016</a:t>
            </a:r>
            <a:endParaRPr lang="sv-SE" sz="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9" y="0"/>
            <a:ext cx="4553078" cy="5143500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©LFV 2016</a:t>
            </a:r>
            <a:endParaRPr lang="sv-SE" sz="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38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88213" y="0"/>
            <a:ext cx="4555787" cy="5143500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1862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186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1864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9" y="0"/>
            <a:ext cx="4542270" cy="5143500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2495"/>
            <a:ext cx="4041775" cy="3292127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©LFV 2016</a:t>
            </a:r>
            <a:endParaRPr lang="sv-SE" sz="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06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82809" y="0"/>
            <a:ext cx="4561191" cy="5143500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1862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02495"/>
            <a:ext cx="3941864" cy="3292127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4" name="Bildobjekt 3" descr="pattern_halvbild_purple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61191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©LFV 2016</a:t>
            </a:r>
            <a:endParaRPr lang="sv-SE" sz="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attern_halvbild_purple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09" y="0"/>
            <a:ext cx="45611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8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3646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3646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86214"/>
            <a:ext cx="4041775" cy="3308408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 descr="pattern_halvbild_purple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50383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©LFV 2016</a:t>
            </a:r>
            <a:endParaRPr lang="sv-SE" sz="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rgbClr val="549A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0" y="2216005"/>
            <a:ext cx="9144000" cy="1021556"/>
          </a:xfrm>
        </p:spPr>
        <p:txBody>
          <a:bodyPr anchor="ctr" anchorCtr="0">
            <a:noAutofit/>
          </a:bodyPr>
          <a:lstStyle>
            <a:lvl1pPr algn="ctr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attern_halvbild_purple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404" y="0"/>
            <a:ext cx="4566596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20247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198" y="1302495"/>
            <a:ext cx="3920249" cy="3292127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FV_LOGO_ORANGE_rg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381" y="187561"/>
            <a:ext cx="648000" cy="29932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5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90320"/>
            <a:ext cx="4041775" cy="330430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8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00480"/>
            <a:ext cx="3936460" cy="329414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rgbClr val="615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7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0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80160"/>
            <a:ext cx="4041775" cy="331446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86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310640"/>
            <a:ext cx="4041775" cy="328398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70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©LFV </a:t>
            </a:r>
            <a:r>
              <a:rPr lang="sv-SE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2016</a:t>
            </a:r>
            <a:endParaRPr lang="sv-SE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LFV_LOGO_TRANSPARENT_SW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8" y="1205150"/>
            <a:ext cx="3946992" cy="2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9291" cy="5143500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08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C1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0" cap="all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 userDrawn="1"/>
        </p:nvSpPr>
        <p:spPr>
          <a:xfrm flipV="1">
            <a:off x="2709" y="4326731"/>
            <a:ext cx="914129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pattern-rubyr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72450"/>
            <a:ext cx="9141291" cy="771050"/>
          </a:xfrm>
          <a:prstGeom prst="rect">
            <a:avLst/>
          </a:prstGeom>
        </p:spPr>
      </p:pic>
      <p:sp>
        <p:nvSpPr>
          <p:cNvPr id="9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722313" y="3892144"/>
            <a:ext cx="4750035" cy="4708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fld id="{D3ABACB6-E53E-1842-89C7-1FEE0EC71A75}" type="datetime3">
              <a:rPr lang="sv-SE" smtClean="0"/>
              <a:t>18-10-01</a:t>
            </a:fld>
            <a:endParaRPr lang="sv-SE" dirty="0"/>
          </a:p>
        </p:txBody>
      </p:sp>
      <p:sp>
        <p:nvSpPr>
          <p:cNvPr id="12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rgbClr val="C1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0" y="2216005"/>
            <a:ext cx="9144000" cy="1021556"/>
          </a:xfrm>
        </p:spPr>
        <p:txBody>
          <a:bodyPr anchor="ctr" anchorCtr="0">
            <a:noAutofit/>
          </a:bodyPr>
          <a:lstStyle>
            <a:lvl1pPr algn="ctr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3887" cy="5143500"/>
          </a:xfrm>
          <a:prstGeom prst="rect">
            <a:avLst/>
          </a:prstGeom>
          <a:solidFill>
            <a:srgbClr val="C10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56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77404" y="0"/>
            <a:ext cx="4566596" cy="5143500"/>
          </a:xfrm>
          <a:prstGeom prst="rect">
            <a:avLst/>
          </a:prstGeom>
          <a:solidFill>
            <a:srgbClr val="C10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9" y="0"/>
            <a:ext cx="4542270" cy="5143500"/>
          </a:xfrm>
          <a:prstGeom prst="rect">
            <a:avLst/>
          </a:prstGeom>
          <a:solidFill>
            <a:srgbClr val="C10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91641"/>
            <a:ext cx="4041775" cy="3302981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29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88213" y="0"/>
            <a:ext cx="4555787" cy="5143500"/>
          </a:xfrm>
          <a:prstGeom prst="rect">
            <a:avLst/>
          </a:prstGeom>
          <a:solidFill>
            <a:srgbClr val="C10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52670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24204"/>
            <a:ext cx="3952672" cy="3270418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4" name="Bildobjekt 3" descr="pattern_halvbild_pink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66596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attern_halvbild_pink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021" y="0"/>
            <a:ext cx="4544979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7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3645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36459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97068"/>
            <a:ext cx="4041775" cy="3297554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 descr="pattern_halvbild_pink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61191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attern_halvbild_pink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09" y="0"/>
            <a:ext cx="45611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3105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297068"/>
            <a:ext cx="3931055" cy="3297554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77404" y="0"/>
            <a:ext cx="4566596" cy="5143500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5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52670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52672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5267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90320"/>
            <a:ext cx="4041775" cy="330430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4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10640"/>
            <a:ext cx="3947268" cy="328398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6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0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10640"/>
            <a:ext cx="4041775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©LFV </a:t>
            </a:r>
            <a:r>
              <a:rPr lang="sv-SE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2016</a:t>
            </a:r>
            <a:endParaRPr lang="sv-SE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LFV_LOGO_TRANSPARENT_SW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8" y="1205150"/>
            <a:ext cx="3946992" cy="2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3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948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0" cap="all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 userDrawn="1"/>
        </p:nvSpPr>
        <p:spPr>
          <a:xfrm flipV="1">
            <a:off x="2709" y="4326731"/>
            <a:ext cx="914129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pattern-lightgrey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72450"/>
            <a:ext cx="9141291" cy="771050"/>
          </a:xfrm>
          <a:prstGeom prst="rect">
            <a:avLst/>
          </a:prstGeom>
        </p:spPr>
      </p:pic>
      <p:sp>
        <p:nvSpPr>
          <p:cNvPr id="9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722313" y="3892144"/>
            <a:ext cx="4750035" cy="4708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fld id="{D3ABACB6-E53E-1842-89C7-1FEE0EC71A75}" type="datetime3">
              <a:rPr lang="sv-SE" smtClean="0"/>
              <a:t>18-10-01</a:t>
            </a:fld>
            <a:endParaRPr lang="sv-SE" dirty="0"/>
          </a:p>
        </p:txBody>
      </p:sp>
      <p:sp>
        <p:nvSpPr>
          <p:cNvPr id="12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3887" cy="5143500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2495"/>
            <a:ext cx="4041775" cy="3292127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37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rgbClr val="948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0" y="2216005"/>
            <a:ext cx="9144000" cy="1021556"/>
          </a:xfrm>
        </p:spPr>
        <p:txBody>
          <a:bodyPr anchor="ctr" anchorCtr="0">
            <a:noAutofit/>
          </a:bodyPr>
          <a:lstStyle>
            <a:lvl1pPr algn="ctr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9" y="0"/>
            <a:ext cx="4558482" cy="5143500"/>
          </a:xfrm>
          <a:prstGeom prst="rect">
            <a:avLst/>
          </a:prstGeom>
          <a:solidFill>
            <a:srgbClr val="948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4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ält vänster med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82809" y="0"/>
            <a:ext cx="4561191" cy="5143500"/>
          </a:xfrm>
          <a:prstGeom prst="rect">
            <a:avLst/>
          </a:prstGeom>
          <a:solidFill>
            <a:srgbClr val="948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ält höger utan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9" y="0"/>
            <a:ext cx="4547674" cy="5143500"/>
          </a:xfrm>
          <a:prstGeom prst="rect">
            <a:avLst/>
          </a:prstGeom>
          <a:solidFill>
            <a:srgbClr val="948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86214"/>
            <a:ext cx="4041775" cy="3308408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5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93617" y="0"/>
            <a:ext cx="4550383" cy="5143500"/>
          </a:xfrm>
          <a:prstGeom prst="rect">
            <a:avLst/>
          </a:prstGeom>
          <a:solidFill>
            <a:srgbClr val="948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58075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291641"/>
            <a:ext cx="3958077" cy="3302981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7" name="Bildobjekt 6" descr="pattern_halvbild_light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61191" cy="5143500"/>
          </a:xfrm>
          <a:prstGeom prst="rect">
            <a:avLst/>
          </a:prstGeom>
        </p:spPr>
      </p:pic>
      <p:sp>
        <p:nvSpPr>
          <p:cNvPr id="10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attern_halvbild_light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617" y="0"/>
            <a:ext cx="4550383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1862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1864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1864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97068"/>
            <a:ext cx="4041775" cy="3297554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pattern_halvbild_light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66596" cy="5143500"/>
          </a:xfrm>
          <a:prstGeom prst="rect">
            <a:avLst/>
          </a:prstGeom>
        </p:spPr>
      </p:pic>
      <p:sp>
        <p:nvSpPr>
          <p:cNvPr id="10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attern_halvbild_light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617" y="0"/>
            <a:ext cx="4550383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63479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299882"/>
            <a:ext cx="3963481" cy="3294740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5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77404" y="0"/>
            <a:ext cx="4566596" cy="5143500"/>
          </a:xfrm>
          <a:prstGeom prst="rect">
            <a:avLst/>
          </a:prstGeom>
          <a:solidFill>
            <a:srgbClr val="549A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52670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280787"/>
            <a:ext cx="3952672" cy="3313835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0480"/>
            <a:ext cx="4041775" cy="329414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8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290320"/>
            <a:ext cx="3936460" cy="3304302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3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0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10640"/>
            <a:ext cx="4041775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©LFV </a:t>
            </a:r>
            <a:r>
              <a:rPr lang="sv-SE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2016</a:t>
            </a:r>
            <a:endParaRPr lang="sv-SE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LFV_LOGO_TRANSPARENT_SW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8" y="1205150"/>
            <a:ext cx="3946992" cy="2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04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5A4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0" cap="all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 userDrawn="1"/>
        </p:nvSpPr>
        <p:spPr>
          <a:xfrm flipV="1">
            <a:off x="2709" y="4326731"/>
            <a:ext cx="914129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pattern-darkgrey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72450"/>
            <a:ext cx="9141291" cy="771050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722313" y="3892144"/>
            <a:ext cx="4750035" cy="4708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fld id="{D3ABACB6-E53E-1842-89C7-1FEE0EC71A75}" type="datetime3">
              <a:rPr lang="sv-SE" smtClean="0"/>
              <a:t>18-10-01</a:t>
            </a:fld>
            <a:endParaRPr lang="sv-SE" dirty="0"/>
          </a:p>
        </p:txBody>
      </p:sp>
      <p:sp>
        <p:nvSpPr>
          <p:cNvPr id="12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©LFV </a:t>
            </a:r>
            <a:r>
              <a:rPr lang="sv-SE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2016</a:t>
            </a:r>
            <a:endParaRPr lang="sv-SE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rgbClr val="5A4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0" y="2216005"/>
            <a:ext cx="9144000" cy="1021556"/>
          </a:xfrm>
        </p:spPr>
        <p:txBody>
          <a:bodyPr anchor="ctr" anchorCtr="0">
            <a:noAutofit/>
          </a:bodyPr>
          <a:lstStyle>
            <a:lvl1pPr algn="ctr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attern_halvbild_green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72" y="0"/>
            <a:ext cx="4561934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9291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5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ält vänster med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599021" y="0"/>
            <a:ext cx="4560315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4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3887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286214"/>
            <a:ext cx="4041775" cy="3308408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94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ärgfäl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4609830" y="0"/>
            <a:ext cx="4549506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1862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286214"/>
            <a:ext cx="3941864" cy="3308408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4" name="Bildobjekt 3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61191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404" y="0"/>
            <a:ext cx="4566596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7266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726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726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2495"/>
            <a:ext cx="4041775" cy="3292127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50383" cy="5143500"/>
          </a:xfrm>
          <a:prstGeom prst="rect">
            <a:avLst/>
          </a:prstGeom>
        </p:spPr>
      </p:pic>
      <p:sp>
        <p:nvSpPr>
          <p:cNvPr id="9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©LFV 2016</a:t>
            </a:r>
            <a:endParaRPr lang="sv-SE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ttern_halvbild_darkgrey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213" y="0"/>
            <a:ext cx="4555787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52670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07922"/>
            <a:ext cx="3952672" cy="32867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5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58075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3958077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3958077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attern_halvbild_green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617" y="0"/>
            <a:ext cx="4550383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41862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1" y="1151335"/>
            <a:ext cx="3941864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631156"/>
            <a:ext cx="3941864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Picture 7" descr="LFV_LOGO_TRANSPARENT_WEB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7" y="50305"/>
            <a:ext cx="74196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-1" y="-8036"/>
            <a:ext cx="4531738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8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936458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1" y="1310640"/>
            <a:ext cx="3936460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599460" y="-8036"/>
            <a:ext cx="4554386" cy="5151536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2"/>
          <p:cNvSpPr/>
          <p:nvPr userDrawn="1"/>
        </p:nvSpPr>
        <p:spPr>
          <a:xfrm>
            <a:off x="4531737" y="0"/>
            <a:ext cx="67722" cy="51515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5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med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30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utan underrubrik - valfritt vänst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310640"/>
            <a:ext cx="4041775" cy="328398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22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utan underrubrik - valfritt höger ej ut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" y="1300480"/>
            <a:ext cx="4041775" cy="3294142"/>
          </a:xfrm>
        </p:spPr>
        <p:txBody>
          <a:bodyPr anchor="ctr" anchorCtr="0"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4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5" name="Picture 4" descr="LFV_LOGO_TRANSPARENT_SW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8" y="1205150"/>
            <a:ext cx="3946992" cy="2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5A4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0" cap="all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 userDrawn="1"/>
        </p:nvSpPr>
        <p:spPr>
          <a:xfrm flipV="1">
            <a:off x="2709" y="4326731"/>
            <a:ext cx="914129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4" name="Bildobjekt 3" descr="pattern-darkgrey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4372450"/>
            <a:ext cx="9141291" cy="771050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722313" y="3892144"/>
            <a:ext cx="4750035" cy="4708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fld id="{D3ABACB6-E53E-1842-89C7-1FEE0EC71A75}" type="datetime3">
              <a:rPr lang="sv-SE" smtClean="0"/>
              <a:t>18-10-01</a:t>
            </a:fld>
            <a:endParaRPr lang="sv-SE" dirty="0"/>
          </a:p>
        </p:txBody>
      </p:sp>
      <p:sp>
        <p:nvSpPr>
          <p:cNvPr id="12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Bildobjekt 7" descr="LFV_LOGO_TRANSPARENT_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rgbClr val="5A4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0" y="2216005"/>
            <a:ext cx="9144000" cy="1021556"/>
          </a:xfrm>
        </p:spPr>
        <p:txBody>
          <a:bodyPr anchor="ctr" anchorCtr="0">
            <a:noAutofit/>
          </a:bodyPr>
          <a:lstStyle>
            <a:lvl1pPr algn="ctr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7" name="Bildobjekt 7" descr="LFV_LOGO_TRANSPARENT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520" y="183926"/>
            <a:ext cx="560565" cy="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med underrubrik - färgfäl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 flipV="1">
            <a:off x="2708" y="0"/>
            <a:ext cx="4569291" cy="5143500"/>
          </a:xfrm>
          <a:prstGeom prst="rect">
            <a:avLst/>
          </a:prstGeom>
          <a:solidFill>
            <a:srgbClr val="5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026" y="205979"/>
            <a:ext cx="4041773" cy="857250"/>
          </a:xfrm>
        </p:spPr>
        <p:txBody>
          <a:bodyPr/>
          <a:lstStyle>
            <a:lvl1pPr algn="l">
              <a:defRPr baseline="0"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600"/>
            </a:lvl2pPr>
            <a:lvl3pPr marL="1073150" indent="-1587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textruta 1"/>
          <p:cNvSpPr txBox="1"/>
          <p:nvPr userDrawn="1"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image" Target="../media/image21.png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image" Target="../media/image21.png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FV_LOGO_ORANGE_RGB_WEB_small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6" y="56018"/>
            <a:ext cx="738561" cy="5223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  <a:endParaRPr lang="sv-SE" dirty="0"/>
          </a:p>
        </p:txBody>
      </p:sp>
      <p:sp>
        <p:nvSpPr>
          <p:cNvPr id="5" name="textruta 1"/>
          <p:cNvSpPr txBox="1"/>
          <p:nvPr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bg2"/>
                </a:solidFill>
              </a:rPr>
              <a:t>©LFV </a:t>
            </a:r>
            <a:r>
              <a:rPr lang="sv-SE" sz="800" dirty="0" smtClean="0">
                <a:solidFill>
                  <a:schemeClr val="bg2"/>
                </a:solidFill>
              </a:rPr>
              <a:t>2016</a:t>
            </a:r>
            <a:endParaRPr lang="sv-S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764" r:id="rId3"/>
    <p:sldLayoutId id="2147483664" r:id="rId4"/>
    <p:sldLayoutId id="2147483665" r:id="rId5"/>
    <p:sldLayoutId id="2147483773" r:id="rId6"/>
    <p:sldLayoutId id="2147483774" r:id="rId7"/>
    <p:sldLayoutId id="2147483727" r:id="rId8"/>
    <p:sldLayoutId id="2147483728" r:id="rId9"/>
    <p:sldLayoutId id="2147483775" r:id="rId10"/>
    <p:sldLayoutId id="2147483776" r:id="rId11"/>
    <p:sldLayoutId id="2147483705" r:id="rId12"/>
    <p:sldLayoutId id="2147483706" r:id="rId13"/>
    <p:sldLayoutId id="2147483755" r:id="rId14"/>
    <p:sldLayoutId id="2147483756" r:id="rId15"/>
    <p:sldLayoutId id="2147483707" r:id="rId16"/>
    <p:sldLayoutId id="2147483708" r:id="rId17"/>
    <p:sldLayoutId id="2147483757" r:id="rId18"/>
    <p:sldLayoutId id="2147483758" r:id="rId1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FV_LOGO_ORANGE_RGB_WEB_small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6" y="56018"/>
            <a:ext cx="738561" cy="5223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  <a:endParaRPr lang="sv-SE" dirty="0"/>
          </a:p>
        </p:txBody>
      </p:sp>
      <p:sp>
        <p:nvSpPr>
          <p:cNvPr id="5" name="textruta 1"/>
          <p:cNvSpPr txBox="1"/>
          <p:nvPr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bg2"/>
                </a:solidFill>
              </a:rPr>
              <a:t>©LFV </a:t>
            </a:r>
            <a:r>
              <a:rPr lang="sv-SE" sz="800" dirty="0" smtClean="0">
                <a:solidFill>
                  <a:schemeClr val="bg2"/>
                </a:solidFill>
              </a:rPr>
              <a:t>2016</a:t>
            </a:r>
            <a:endParaRPr lang="sv-S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765" r:id="rId3"/>
    <p:sldLayoutId id="2147483669" r:id="rId4"/>
    <p:sldLayoutId id="2147483670" r:id="rId5"/>
    <p:sldLayoutId id="2147483777" r:id="rId6"/>
    <p:sldLayoutId id="2147483778" r:id="rId7"/>
    <p:sldLayoutId id="2147483729" r:id="rId8"/>
    <p:sldLayoutId id="2147483730" r:id="rId9"/>
    <p:sldLayoutId id="2147483779" r:id="rId10"/>
    <p:sldLayoutId id="2147483780" r:id="rId11"/>
    <p:sldLayoutId id="2147483709" r:id="rId12"/>
    <p:sldLayoutId id="2147483710" r:id="rId13"/>
    <p:sldLayoutId id="2147483751" r:id="rId14"/>
    <p:sldLayoutId id="2147483752" r:id="rId15"/>
    <p:sldLayoutId id="2147483711" r:id="rId16"/>
    <p:sldLayoutId id="2147483712" r:id="rId17"/>
    <p:sldLayoutId id="2147483749" r:id="rId18"/>
    <p:sldLayoutId id="2147483750" r:id="rId1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FV_LOGO_ORANGE_RGB_WEB_small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6" y="56018"/>
            <a:ext cx="738561" cy="5223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  <a:endParaRPr lang="sv-SE" dirty="0"/>
          </a:p>
        </p:txBody>
      </p:sp>
      <p:sp>
        <p:nvSpPr>
          <p:cNvPr id="5" name="textruta 1"/>
          <p:cNvSpPr txBox="1"/>
          <p:nvPr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bg2"/>
                </a:solidFill>
              </a:rPr>
              <a:t>©LFV </a:t>
            </a:r>
            <a:r>
              <a:rPr lang="sv-SE" sz="800" dirty="0" smtClean="0">
                <a:solidFill>
                  <a:schemeClr val="bg2"/>
                </a:solidFill>
              </a:rPr>
              <a:t>2016</a:t>
            </a:r>
            <a:endParaRPr lang="sv-S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766" r:id="rId3"/>
    <p:sldLayoutId id="2147483674" r:id="rId4"/>
    <p:sldLayoutId id="2147483675" r:id="rId5"/>
    <p:sldLayoutId id="2147483781" r:id="rId6"/>
    <p:sldLayoutId id="2147483782" r:id="rId7"/>
    <p:sldLayoutId id="2147483731" r:id="rId8"/>
    <p:sldLayoutId id="2147483732" r:id="rId9"/>
    <p:sldLayoutId id="2147483783" r:id="rId10"/>
    <p:sldLayoutId id="2147483784" r:id="rId11"/>
    <p:sldLayoutId id="2147483713" r:id="rId12"/>
    <p:sldLayoutId id="2147483714" r:id="rId13"/>
    <p:sldLayoutId id="2147483747" r:id="rId14"/>
    <p:sldLayoutId id="2147483748" r:id="rId15"/>
    <p:sldLayoutId id="2147483715" r:id="rId16"/>
    <p:sldLayoutId id="2147483716" r:id="rId17"/>
    <p:sldLayoutId id="2147483745" r:id="rId18"/>
    <p:sldLayoutId id="2147483746" r:id="rId1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FV_LOGO_ORANGE_RGB_WEB_small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6" y="56018"/>
            <a:ext cx="738561" cy="5223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  <a:endParaRPr lang="sv-SE" dirty="0"/>
          </a:p>
        </p:txBody>
      </p:sp>
      <p:sp>
        <p:nvSpPr>
          <p:cNvPr id="5" name="textruta 1"/>
          <p:cNvSpPr txBox="1"/>
          <p:nvPr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bg2"/>
                </a:solidFill>
              </a:rPr>
              <a:t>©LFV </a:t>
            </a:r>
            <a:r>
              <a:rPr lang="sv-SE" sz="800" dirty="0" smtClean="0">
                <a:solidFill>
                  <a:schemeClr val="bg2"/>
                </a:solidFill>
              </a:rPr>
              <a:t>2016</a:t>
            </a:r>
            <a:endParaRPr lang="sv-S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5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67" r:id="rId3"/>
    <p:sldLayoutId id="2147483679" r:id="rId4"/>
    <p:sldLayoutId id="2147483680" r:id="rId5"/>
    <p:sldLayoutId id="2147483785" r:id="rId6"/>
    <p:sldLayoutId id="2147483786" r:id="rId7"/>
    <p:sldLayoutId id="2147483733" r:id="rId8"/>
    <p:sldLayoutId id="2147483734" r:id="rId9"/>
    <p:sldLayoutId id="2147483787" r:id="rId10"/>
    <p:sldLayoutId id="2147483788" r:id="rId11"/>
    <p:sldLayoutId id="2147483717" r:id="rId12"/>
    <p:sldLayoutId id="2147483718" r:id="rId13"/>
    <p:sldLayoutId id="2147483743" r:id="rId14"/>
    <p:sldLayoutId id="2147483744" r:id="rId15"/>
    <p:sldLayoutId id="2147483719" r:id="rId16"/>
    <p:sldLayoutId id="2147483720" r:id="rId17"/>
    <p:sldLayoutId id="2147483741" r:id="rId18"/>
    <p:sldLayoutId id="2147483742" r:id="rId1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FV_LOGO_ORANGE_RGB_WEB_small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86" y="56018"/>
            <a:ext cx="738561" cy="5223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  <a:endParaRPr lang="sv-SE" dirty="0"/>
          </a:p>
        </p:txBody>
      </p:sp>
      <p:sp>
        <p:nvSpPr>
          <p:cNvPr id="5" name="textruta 1"/>
          <p:cNvSpPr txBox="1"/>
          <p:nvPr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chemeClr val="bg2"/>
                </a:solidFill>
              </a:rPr>
              <a:t>©LFV </a:t>
            </a:r>
            <a:r>
              <a:rPr lang="sv-SE" sz="800" dirty="0" smtClean="0">
                <a:solidFill>
                  <a:schemeClr val="bg2"/>
                </a:solidFill>
              </a:rPr>
              <a:t>2016</a:t>
            </a:r>
            <a:endParaRPr lang="sv-S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8" r:id="rId3"/>
    <p:sldLayoutId id="2147483684" r:id="rId4"/>
    <p:sldLayoutId id="2147483685" r:id="rId5"/>
    <p:sldLayoutId id="2147483789" r:id="rId6"/>
    <p:sldLayoutId id="2147483790" r:id="rId7"/>
    <p:sldLayoutId id="2147483735" r:id="rId8"/>
    <p:sldLayoutId id="2147483736" r:id="rId9"/>
    <p:sldLayoutId id="2147483791" r:id="rId10"/>
    <p:sldLayoutId id="2147483792" r:id="rId11"/>
    <p:sldLayoutId id="2147483721" r:id="rId12"/>
    <p:sldLayoutId id="2147483722" r:id="rId13"/>
    <p:sldLayoutId id="2147483737" r:id="rId14"/>
    <p:sldLayoutId id="2147483738" r:id="rId15"/>
    <p:sldLayoutId id="2147483723" r:id="rId16"/>
    <p:sldLayoutId id="2147483724" r:id="rId17"/>
    <p:sldLayoutId id="2147483739" r:id="rId18"/>
    <p:sldLayoutId id="2147483740" r:id="rId1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 descr="LFV_LOGO_ORANGE_rgb_small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73" y="187562"/>
            <a:ext cx="553308" cy="25558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  <a:endParaRPr lang="sv-SE" dirty="0"/>
          </a:p>
        </p:txBody>
      </p:sp>
      <p:sp>
        <p:nvSpPr>
          <p:cNvPr id="5" name="textruta 1"/>
          <p:cNvSpPr txBox="1"/>
          <p:nvPr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948A82"/>
                </a:solidFill>
              </a:rPr>
              <a:t>©LFV </a:t>
            </a:r>
            <a:r>
              <a:rPr lang="sv-SE" sz="800" dirty="0" smtClean="0">
                <a:solidFill>
                  <a:srgbClr val="948A82"/>
                </a:solidFill>
              </a:rPr>
              <a:t>2018</a:t>
            </a:r>
            <a:endParaRPr lang="sv-SE" sz="800" dirty="0">
              <a:solidFill>
                <a:srgbClr val="948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9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4" r:id="rId20"/>
    <p:sldLayoutId id="2147483850" r:id="rId2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 descr="LFV_LOGO_ORANGE_rgb_small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73" y="187562"/>
            <a:ext cx="553308" cy="25558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  <a:endParaRPr lang="sv-SE" dirty="0"/>
          </a:p>
        </p:txBody>
      </p:sp>
      <p:sp>
        <p:nvSpPr>
          <p:cNvPr id="5" name="textruta 1"/>
          <p:cNvSpPr txBox="1"/>
          <p:nvPr/>
        </p:nvSpPr>
        <p:spPr>
          <a:xfrm>
            <a:off x="0" y="4884851"/>
            <a:ext cx="944563" cy="260156"/>
          </a:xfrm>
          <a:prstGeom prst="rect">
            <a:avLst/>
          </a:prstGeom>
          <a:noFill/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948A82"/>
                </a:solidFill>
              </a:rPr>
              <a:t>©LFV </a:t>
            </a:r>
            <a:r>
              <a:rPr lang="sv-SE" sz="800" dirty="0" smtClean="0">
                <a:solidFill>
                  <a:srgbClr val="948A82"/>
                </a:solidFill>
              </a:rPr>
              <a:t>2018</a:t>
            </a:r>
            <a:endParaRPr lang="sv-SE" sz="800" dirty="0">
              <a:solidFill>
                <a:srgbClr val="948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9" r:id="rId2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8119762" cy="1021556"/>
          </a:xfrm>
        </p:spPr>
        <p:txBody>
          <a:bodyPr/>
          <a:lstStyle/>
          <a:p>
            <a:r>
              <a:rPr lang="sv-SE" sz="2400" dirty="0" smtClean="0"/>
              <a:t>Information om REGERINGSUPPDRAG luftrum 2040</a:t>
            </a: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LFV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smtClean="0"/>
              <a:t>Seminarium för luftrumsbrukare </a:t>
            </a:r>
            <a:r>
              <a:rPr lang="sv-SE" dirty="0"/>
              <a:t>3</a:t>
            </a:r>
            <a:r>
              <a:rPr lang="sv-SE" dirty="0" smtClean="0"/>
              <a:t> oktober 2018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10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23283" y="724330"/>
            <a:ext cx="8474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j-lt"/>
              </a:rPr>
              <a:t>luftrumsstrategi </a:t>
            </a:r>
            <a:r>
              <a:rPr lang="sv-SE" sz="1400" dirty="0">
                <a:latin typeface="+mj-lt"/>
              </a:rPr>
              <a:t>(”Luftrum 2040”) som kan utgöra underlag för uppdrag </a:t>
            </a:r>
            <a:r>
              <a:rPr lang="sv-SE" sz="1400" dirty="0" smtClean="0">
                <a:latin typeface="+mj-lt"/>
              </a:rPr>
              <a:t>att genomföra </a:t>
            </a:r>
            <a:r>
              <a:rPr lang="sv-SE" sz="1400" dirty="0">
                <a:latin typeface="+mj-lt"/>
              </a:rPr>
              <a:t>en översyn av </a:t>
            </a:r>
            <a:r>
              <a:rPr lang="sv-SE" sz="1400" dirty="0" smtClean="0">
                <a:latin typeface="+mj-lt"/>
              </a:rPr>
              <a:t>luftrummet</a:t>
            </a:r>
          </a:p>
          <a:p>
            <a:endParaRPr lang="sv-SE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j-lt"/>
              </a:rPr>
              <a:t>inriktning </a:t>
            </a:r>
            <a:r>
              <a:rPr lang="sv-SE" sz="1400" dirty="0">
                <a:latin typeface="+mj-lt"/>
              </a:rPr>
              <a:t>för </a:t>
            </a:r>
            <a:r>
              <a:rPr lang="sv-SE" sz="1400" dirty="0" smtClean="0">
                <a:latin typeface="+mj-lt"/>
              </a:rPr>
              <a:t>luftrummets användning och kartlägga </a:t>
            </a:r>
            <a:r>
              <a:rPr lang="sv-SE" sz="1400" dirty="0">
                <a:latin typeface="+mj-lt"/>
              </a:rPr>
              <a:t>styrande </a:t>
            </a:r>
            <a:r>
              <a:rPr lang="sv-SE" sz="1400" dirty="0" smtClean="0">
                <a:latin typeface="+mj-lt"/>
              </a:rPr>
              <a:t>förutsättningar</a:t>
            </a:r>
          </a:p>
          <a:p>
            <a:endParaRPr lang="sv-SE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j-lt"/>
              </a:rPr>
              <a:t>förslag </a:t>
            </a:r>
            <a:r>
              <a:rPr lang="sv-SE" sz="1400" dirty="0">
                <a:latin typeface="+mj-lt"/>
              </a:rPr>
              <a:t>på vilka mål- </a:t>
            </a:r>
            <a:r>
              <a:rPr lang="sv-SE" sz="1400" dirty="0" smtClean="0">
                <a:latin typeface="+mj-lt"/>
              </a:rPr>
              <a:t>och nyckeltalsområden </a:t>
            </a:r>
            <a:r>
              <a:rPr lang="sv-SE" sz="1400" dirty="0">
                <a:latin typeface="+mj-lt"/>
              </a:rPr>
              <a:t>som skulle kunna vara styrande </a:t>
            </a:r>
            <a:r>
              <a:rPr lang="sv-SE" sz="1400" dirty="0" smtClean="0">
                <a:latin typeface="+mj-lt"/>
              </a:rPr>
              <a:t>(flygsäkerhet</a:t>
            </a:r>
            <a:r>
              <a:rPr lang="sv-SE" sz="1400" dirty="0">
                <a:latin typeface="+mj-lt"/>
              </a:rPr>
              <a:t>, kapacitet, kostnadseffektivitet samt klimat- </a:t>
            </a:r>
            <a:r>
              <a:rPr lang="sv-SE" sz="1400" dirty="0" smtClean="0">
                <a:latin typeface="+mj-lt"/>
              </a:rPr>
              <a:t>och miljöpåverkan)</a:t>
            </a:r>
          </a:p>
          <a:p>
            <a:endParaRPr lang="sv-SE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j-lt"/>
              </a:rPr>
              <a:t>introduktionen </a:t>
            </a:r>
            <a:r>
              <a:rPr lang="sv-SE" sz="1400" dirty="0">
                <a:latin typeface="+mj-lt"/>
              </a:rPr>
              <a:t>av obemannade </a:t>
            </a:r>
            <a:r>
              <a:rPr lang="sv-SE" sz="1400" dirty="0" smtClean="0">
                <a:latin typeface="+mj-lt"/>
              </a:rPr>
              <a:t>luftfartyg och eventuell påverkan på luftrumskapaciteten</a:t>
            </a:r>
          </a:p>
          <a:p>
            <a:endParaRPr lang="sv-SE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j-lt"/>
              </a:rPr>
              <a:t>Luftfartsverket </a:t>
            </a:r>
            <a:r>
              <a:rPr lang="sv-SE" sz="1400" dirty="0">
                <a:latin typeface="+mj-lt"/>
              </a:rPr>
              <a:t>ska också redovisa avvägningen mellan olika </a:t>
            </a:r>
            <a:r>
              <a:rPr lang="sv-SE" sz="1400" dirty="0" smtClean="0">
                <a:latin typeface="+mj-lt"/>
              </a:rPr>
              <a:t>luftrumsbrukares intressen, </a:t>
            </a:r>
            <a:r>
              <a:rPr lang="sv-SE" sz="1400" dirty="0" smtClean="0"/>
              <a:t>däribland </a:t>
            </a:r>
            <a:r>
              <a:rPr lang="sv-SE" sz="1400" dirty="0"/>
              <a:t>den militära luftfarten </a:t>
            </a:r>
            <a:r>
              <a:rPr lang="sv-SE" sz="1400" dirty="0" smtClean="0"/>
              <a:t>och totalförsvarets behov</a:t>
            </a:r>
            <a:endParaRPr lang="sv-SE" sz="1400" dirty="0"/>
          </a:p>
          <a:p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j-lt"/>
              </a:rPr>
              <a:t>Luftfartsverket ska bistå Arlandarådet med underlag.</a:t>
            </a:r>
            <a:endParaRPr lang="sv-SE" sz="1400" dirty="0">
              <a:latin typeface="+mj-l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Uppdraget - innehåll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6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5865642"/>
              </p:ext>
            </p:extLst>
          </p:nvPr>
        </p:nvGraphicFramePr>
        <p:xfrm>
          <a:off x="1502733" y="2845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1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336465" cy="857250"/>
          </a:xfrm>
        </p:spPr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amverkan med berörda aktörer – hösten/vintern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4"/>
          </p:nvPr>
        </p:nvSpPr>
        <p:spPr>
          <a:xfrm>
            <a:off x="457200" y="1137684"/>
            <a:ext cx="8057408" cy="3795823"/>
          </a:xfrm>
        </p:spPr>
        <p:txBody>
          <a:bodyPr>
            <a:normAutofit/>
          </a:bodyPr>
          <a:lstStyle/>
          <a:p>
            <a:r>
              <a:rPr lang="sv-SE" sz="1200" b="1" dirty="0" smtClean="0"/>
              <a:t>Försvarsmakten</a:t>
            </a:r>
          </a:p>
          <a:p>
            <a:r>
              <a:rPr lang="sv-SE" sz="1200" b="1" dirty="0" smtClean="0"/>
              <a:t>Transportstyrelsen</a:t>
            </a:r>
          </a:p>
          <a:p>
            <a:r>
              <a:rPr lang="sv-SE" sz="1200" b="1" dirty="0" smtClean="0"/>
              <a:t>Trafikverket</a:t>
            </a:r>
          </a:p>
          <a:p>
            <a:r>
              <a:rPr lang="sv-SE" sz="1200" b="1" dirty="0" smtClean="0"/>
              <a:t>FMV</a:t>
            </a:r>
          </a:p>
          <a:p>
            <a:r>
              <a:rPr lang="sv-SE" sz="1200" b="1" dirty="0" smtClean="0"/>
              <a:t>Swedavia</a:t>
            </a:r>
          </a:p>
          <a:p>
            <a:r>
              <a:rPr lang="sv-SE" sz="1200" b="1" dirty="0" smtClean="0"/>
              <a:t>MSB</a:t>
            </a:r>
          </a:p>
          <a:p>
            <a:pPr marL="0" indent="0">
              <a:buNone/>
            </a:pPr>
            <a:r>
              <a:rPr lang="sv-SE" sz="1200" dirty="0" smtClean="0"/>
              <a:t>………………….</a:t>
            </a:r>
            <a:endParaRPr lang="sv-SE" sz="1200" dirty="0"/>
          </a:p>
          <a:p>
            <a:r>
              <a:rPr lang="sv-SE" sz="1200" dirty="0" smtClean="0"/>
              <a:t>ACR</a:t>
            </a:r>
          </a:p>
          <a:p>
            <a:r>
              <a:rPr lang="sv-SE" sz="1200" dirty="0" smtClean="0"/>
              <a:t>Sveriges regionala flygplatser</a:t>
            </a:r>
          </a:p>
          <a:p>
            <a:r>
              <a:rPr lang="sv-SE" sz="1200" dirty="0" smtClean="0"/>
              <a:t>Skavsta</a:t>
            </a:r>
          </a:p>
          <a:p>
            <a:r>
              <a:rPr lang="sv-SE" sz="1200" dirty="0" smtClean="0"/>
              <a:t>Svenska flygbranschen</a:t>
            </a:r>
          </a:p>
          <a:p>
            <a:r>
              <a:rPr lang="sv-SE" sz="1200" dirty="0" smtClean="0"/>
              <a:t>Allmänflyg</a:t>
            </a:r>
          </a:p>
          <a:p>
            <a:r>
              <a:rPr lang="sv-SE" sz="1200" dirty="0" smtClean="0"/>
              <a:t>Drönarbranschen</a:t>
            </a:r>
          </a:p>
          <a:p>
            <a:r>
              <a:rPr lang="sv-SE" sz="1200" dirty="0" smtClean="0"/>
              <a:t>Flygbolag - Taktisk kundsamverkan</a:t>
            </a:r>
          </a:p>
          <a:p>
            <a:r>
              <a:rPr lang="sv-SE" sz="1200" dirty="0" smtClean="0"/>
              <a:t>Svensk pilotförening</a:t>
            </a:r>
          </a:p>
          <a:p>
            <a:r>
              <a:rPr lang="sv-SE" sz="1200" dirty="0" smtClean="0"/>
              <a:t>SATCA</a:t>
            </a:r>
          </a:p>
          <a:p>
            <a:r>
              <a:rPr lang="sv-SE" sz="1200" dirty="0" smtClean="0"/>
              <a:t>----</a:t>
            </a:r>
          </a:p>
          <a:p>
            <a:endParaRPr lang="sv-SE" sz="1200" dirty="0" smtClean="0"/>
          </a:p>
          <a:p>
            <a:endParaRPr lang="sv-SE" sz="1200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963" y="1899575"/>
            <a:ext cx="4795284" cy="23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8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4"/>
          </p:nvPr>
        </p:nvSpPr>
        <p:spPr>
          <a:xfrm>
            <a:off x="378958" y="621062"/>
            <a:ext cx="7038753" cy="296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 smtClean="0"/>
              <a:t>Niclas Wiklander </a:t>
            </a:r>
            <a:r>
              <a:rPr lang="sv-SE" sz="1400" b="1" dirty="0"/>
              <a:t> </a:t>
            </a:r>
            <a:r>
              <a:rPr lang="sv-SE" sz="1400" b="1" dirty="0" smtClean="0"/>
              <a:t>- projektledare för regeringsuppdraget Luftrum 2040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 smtClean="0"/>
              <a:t>Flygledare 1999-</a:t>
            </a:r>
          </a:p>
          <a:p>
            <a:r>
              <a:rPr lang="sv-SE" sz="1400" dirty="0" smtClean="0"/>
              <a:t>Miljöspecialist 2004-</a:t>
            </a:r>
          </a:p>
          <a:p>
            <a:pPr lvl="1"/>
            <a:r>
              <a:rPr lang="sv-SE" sz="1200" dirty="0" smtClean="0"/>
              <a:t>Miljötillståndsprocesser</a:t>
            </a:r>
          </a:p>
          <a:p>
            <a:pPr lvl="1"/>
            <a:r>
              <a:rPr lang="sv-SE" sz="1200" dirty="0" smtClean="0"/>
              <a:t>Luftrumsutveckling</a:t>
            </a:r>
          </a:p>
          <a:p>
            <a:pPr lvl="1"/>
            <a:r>
              <a:rPr lang="sv-SE" sz="1200" dirty="0" smtClean="0"/>
              <a:t>Brommasamordningen</a:t>
            </a:r>
          </a:p>
          <a:p>
            <a:pPr lvl="1"/>
            <a:r>
              <a:rPr lang="sv-SE" sz="1200" dirty="0" smtClean="0"/>
              <a:t>Miljöanalys</a:t>
            </a:r>
            <a:endParaRPr lang="sv-SE" sz="1200" dirty="0"/>
          </a:p>
        </p:txBody>
      </p:sp>
      <p:pic>
        <p:nvPicPr>
          <p:cNvPr id="5" name="Picture 5" descr="C:\Users\saanenas\Documents\Nicla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822" y="3139752"/>
            <a:ext cx="1429659" cy="15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-446586" y="4688549"/>
            <a:ext cx="31791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1600" b="1" dirty="0" smtClean="0"/>
              <a:t>niclas.wiklander@lfv.se</a:t>
            </a:r>
            <a:endParaRPr lang="sv-SE" sz="1600" b="1" dirty="0"/>
          </a:p>
        </p:txBody>
      </p:sp>
      <p:grpSp>
        <p:nvGrpSpPr>
          <p:cNvPr id="11" name="Grupp 10"/>
          <p:cNvGrpSpPr/>
          <p:nvPr/>
        </p:nvGrpSpPr>
        <p:grpSpPr>
          <a:xfrm>
            <a:off x="4497572" y="1743740"/>
            <a:ext cx="4390104" cy="3185140"/>
            <a:chOff x="821974" y="2497324"/>
            <a:chExt cx="3312948" cy="2539850"/>
          </a:xfrm>
        </p:grpSpPr>
        <p:pic>
          <p:nvPicPr>
            <p:cNvPr id="8" name="Bildobjekt 7" descr="Skärmurklipp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74" y="3640850"/>
              <a:ext cx="2332344" cy="1396324"/>
            </a:xfrm>
            <a:prstGeom prst="rect">
              <a:avLst/>
            </a:prstGeom>
          </p:spPr>
        </p:pic>
        <p:pic>
          <p:nvPicPr>
            <p:cNvPr id="9" name="Bildobjekt 8" descr="Skärmurklipp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6849" y="2497324"/>
              <a:ext cx="938073" cy="2539850"/>
            </a:xfrm>
            <a:prstGeom prst="rect">
              <a:avLst/>
            </a:prstGeom>
          </p:spPr>
        </p:pic>
        <p:pic>
          <p:nvPicPr>
            <p:cNvPr id="10" name="Bildobjekt 9" descr="Skärmurklipp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974" y="2497324"/>
              <a:ext cx="2332344" cy="1119103"/>
            </a:xfrm>
            <a:prstGeom prst="rect">
              <a:avLst/>
            </a:prstGeom>
          </p:spPr>
        </p:pic>
      </p:grpSp>
      <p:sp>
        <p:nvSpPr>
          <p:cNvPr id="12" name="Rektangel 11"/>
          <p:cNvSpPr/>
          <p:nvPr/>
        </p:nvSpPr>
        <p:spPr>
          <a:xfrm>
            <a:off x="4210493" y="1531088"/>
            <a:ext cx="4933507" cy="3870252"/>
          </a:xfrm>
          <a:prstGeom prst="rect">
            <a:avLst/>
          </a:prstGeom>
          <a:solidFill>
            <a:srgbClr val="FFFFFF">
              <a:alpha val="34902"/>
            </a:srgbClr>
          </a:solidFill>
          <a:ln w="28575"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1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15740" cy="857250"/>
          </a:xfrm>
        </p:spPr>
        <p:txBody>
          <a:bodyPr/>
          <a:lstStyle/>
          <a:p>
            <a:r>
              <a:rPr lang="sv-SE" dirty="0" smtClean="0"/>
              <a:t>LFV – Regeringsuppdrag Luftrum 2040</a:t>
            </a:r>
            <a:endParaRPr lang="sv-SE" dirty="0"/>
          </a:p>
        </p:txBody>
      </p:sp>
      <p:pic>
        <p:nvPicPr>
          <p:cNvPr id="11" name="Bildobjekt 10" descr="Skärmur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59" y="1223473"/>
            <a:ext cx="8112640" cy="269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ruta 11"/>
          <p:cNvSpPr txBox="1"/>
          <p:nvPr/>
        </p:nvSpPr>
        <p:spPr>
          <a:xfrm>
            <a:off x="6347632" y="4747150"/>
            <a:ext cx="353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/>
              <a:t>sök: LFV luftrum regeringsuppdrag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23507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61" y="457200"/>
            <a:ext cx="3230816" cy="456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329609" y="1148316"/>
            <a:ext cx="4933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Trafikverket</a:t>
            </a:r>
            <a:r>
              <a:rPr lang="sv-SE" sz="1400" dirty="0"/>
              <a:t>, LFV, Försvarsmakten, Swedavia och FMV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Behov av översyn av svenskt luftrum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kapacitetsproblem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flera tänkbara scenarier för Stockholm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Arlandas </a:t>
            </a:r>
            <a:r>
              <a:rPr lang="sv-SE" sz="1400" dirty="0"/>
              <a:t>miljötillstånd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generella miljökrav</a:t>
            </a:r>
          </a:p>
          <a:p>
            <a:pPr lvl="1"/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Oklart ansvar för långsiktig 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Bakgrund - Förstudie Luftrum 2040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0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 - Regeringens flygstrategi och Arlandarådet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57200" y="1605516"/>
            <a:ext cx="3870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Fokusområden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Tillgänglighet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Stärk Arlanda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Miljö- och klimatpåverkan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Flygsäkerhet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Rättvisa villkor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Forskning och 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Ökad export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pic>
        <p:nvPicPr>
          <p:cNvPr id="8" name="Bildobjekt 7" descr="Skärmurklip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922" y="1063229"/>
            <a:ext cx="2791799" cy="39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 - Regeringens flygstrategi och Arlandarådet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57200" y="1392856"/>
            <a:ext cx="3870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Fokusområden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Tillgänglighet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Stärk Arlanda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Miljö- och klimatpåverkan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Flygsäkerhet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Rättvisa villkor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Forskning och 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Ökad export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pic>
        <p:nvPicPr>
          <p:cNvPr id="8" name="Bildobjekt 7" descr="Skärmurklip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327" y="1063229"/>
            <a:ext cx="2791799" cy="3942021"/>
          </a:xfrm>
          <a:prstGeom prst="rect">
            <a:avLst/>
          </a:prstGeom>
        </p:spPr>
      </p:pic>
      <p:pic>
        <p:nvPicPr>
          <p:cNvPr id="6" name="Bildobjekt 5" descr="Skärmurklip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004">
            <a:off x="4075656" y="1821944"/>
            <a:ext cx="3869155" cy="575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ihandsfigur 6"/>
          <p:cNvSpPr/>
          <p:nvPr/>
        </p:nvSpPr>
        <p:spPr>
          <a:xfrm>
            <a:off x="2711298" y="1658208"/>
            <a:ext cx="1477926" cy="372606"/>
          </a:xfrm>
          <a:custGeom>
            <a:avLst/>
            <a:gdLst>
              <a:gd name="connsiteX0" fmla="*/ 0 w 1477926"/>
              <a:gd name="connsiteY0" fmla="*/ 372606 h 372606"/>
              <a:gd name="connsiteX1" fmla="*/ 818707 w 1477926"/>
              <a:gd name="connsiteY1" fmla="*/ 11099 h 372606"/>
              <a:gd name="connsiteX2" fmla="*/ 1477926 w 1477926"/>
              <a:gd name="connsiteY2" fmla="*/ 128057 h 37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926" h="372606">
                <a:moveTo>
                  <a:pt x="0" y="372606"/>
                </a:moveTo>
                <a:cubicBezTo>
                  <a:pt x="286193" y="212231"/>
                  <a:pt x="572386" y="51857"/>
                  <a:pt x="818707" y="11099"/>
                </a:cubicBezTo>
                <a:cubicBezTo>
                  <a:pt x="1065028" y="-29659"/>
                  <a:pt x="1271477" y="49199"/>
                  <a:pt x="1477926" y="128057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3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Bakgrund – Arlandarådet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25296" y="1552353"/>
            <a:ext cx="53112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Tillsatt av regeringen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Skapa färdplan för att bli Nordens ledande och fossilfria flygplats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Vad krävs av luftrummet för att Arlanda ska bli Nordens ledande flygplats?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Färdiga 2018</a:t>
            </a:r>
          </a:p>
        </p:txBody>
      </p:sp>
      <p:pic>
        <p:nvPicPr>
          <p:cNvPr id="7" name="Bildobjekt 6" descr="Skärmurklipp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824" y="893053"/>
            <a:ext cx="2194308" cy="314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ktangel 2"/>
          <p:cNvSpPr/>
          <p:nvPr/>
        </p:nvSpPr>
        <p:spPr>
          <a:xfrm>
            <a:off x="457200" y="2251201"/>
            <a:ext cx="4596809" cy="425302"/>
          </a:xfrm>
          <a:prstGeom prst="rect">
            <a:avLst/>
          </a:prstGeom>
          <a:noFill/>
          <a:ln w="28575">
            <a:solidFill>
              <a:srgbClr val="E36106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Färdplan – Nordens ledande flygplats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57201" y="2804050"/>
            <a:ext cx="1446028" cy="425302"/>
          </a:xfrm>
          <a:prstGeom prst="rect">
            <a:avLst/>
          </a:prstGeom>
          <a:noFill/>
          <a:ln w="28575">
            <a:solidFill>
              <a:srgbClr val="E36106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Flygplats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031879" y="2804050"/>
            <a:ext cx="1446028" cy="425302"/>
          </a:xfrm>
          <a:prstGeom prst="rect">
            <a:avLst/>
          </a:prstGeom>
          <a:noFill/>
          <a:ln w="28575">
            <a:solidFill>
              <a:srgbClr val="E36106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Anslutningar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607982" y="2804050"/>
            <a:ext cx="1446028" cy="425302"/>
          </a:xfrm>
          <a:prstGeom prst="rect">
            <a:avLst/>
          </a:prstGeom>
          <a:noFill/>
          <a:ln w="28575">
            <a:solidFill>
              <a:srgbClr val="E36106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Luftrum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39" y="1483743"/>
            <a:ext cx="1038419" cy="14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 descr="Skärmurklipp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74" y="2371773"/>
            <a:ext cx="808074" cy="115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2632222" y="1586943"/>
            <a:ext cx="5639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LFV: frågan om utveckling av svenskt luftrum i stort hänger helt ihop med luftrumsutveckling för Arlandas framtid.</a:t>
            </a:r>
          </a:p>
          <a:p>
            <a:endParaRPr lang="sv-SE" sz="1400" dirty="0"/>
          </a:p>
          <a:p>
            <a:r>
              <a:rPr lang="sv-SE" sz="1400" dirty="0" smtClean="0"/>
              <a:t>LFV: vi är beredda att få ett regeringsuppdrag av Näringsdepartementet som ska utgöra fördjupning av förstudien Luftrum 2040. Uppdraget kan också tillmötesgå behov hos Arlandarådet.</a:t>
            </a:r>
          </a:p>
          <a:p>
            <a:endParaRPr lang="sv-SE" sz="1200" dirty="0" smtClean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2461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7866837"/>
              </p:ext>
            </p:extLst>
          </p:nvPr>
        </p:nvGraphicFramePr>
        <p:xfrm>
          <a:off x="201882" y="230867"/>
          <a:ext cx="8731238" cy="471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741804" y="68617"/>
            <a:ext cx="162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2018-19</a:t>
            </a:r>
          </a:p>
          <a:p>
            <a:r>
              <a:rPr lang="sv-SE" sz="1200" b="1" dirty="0" smtClean="0"/>
              <a:t>regeringsuppdrag LFV</a:t>
            </a:r>
            <a:endParaRPr lang="sv-SE" sz="1200" b="1" dirty="0"/>
          </a:p>
        </p:txBody>
      </p:sp>
      <p:sp>
        <p:nvSpPr>
          <p:cNvPr id="14" name="textruta 1"/>
          <p:cNvSpPr txBox="1"/>
          <p:nvPr/>
        </p:nvSpPr>
        <p:spPr>
          <a:xfrm>
            <a:off x="10633" y="4884851"/>
            <a:ext cx="944563" cy="260156"/>
          </a:xfrm>
          <a:prstGeom prst="rect">
            <a:avLst/>
          </a:prstGeom>
          <a:solidFill>
            <a:schemeClr val="bg1"/>
          </a:solidFill>
        </p:spPr>
        <p:txBody>
          <a:bodyPr lIns="180000" bIns="90000">
            <a:spAutoFit/>
          </a:bodyPr>
          <a:lstStyle/>
          <a:p>
            <a:pPr>
              <a:defRPr/>
            </a:pPr>
            <a:r>
              <a:rPr lang="sv-SE" sz="800" dirty="0">
                <a:solidFill>
                  <a:srgbClr val="5A4F47">
                    <a:lumMod val="40000"/>
                    <a:lumOff val="60000"/>
                  </a:srgbClr>
                </a:solidFill>
              </a:rPr>
              <a:t>©LFV </a:t>
            </a:r>
            <a:r>
              <a:rPr lang="sv-SE" sz="800" dirty="0" smtClean="0">
                <a:solidFill>
                  <a:srgbClr val="5A4F47">
                    <a:lumMod val="40000"/>
                    <a:lumOff val="60000"/>
                  </a:srgbClr>
                </a:solidFill>
              </a:rPr>
              <a:t>2018</a:t>
            </a:r>
            <a:endParaRPr lang="sv-SE" sz="800" dirty="0">
              <a:solidFill>
                <a:srgbClr val="5A4F4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6" name="Ned 15"/>
          <p:cNvSpPr/>
          <p:nvPr/>
        </p:nvSpPr>
        <p:spPr>
          <a:xfrm>
            <a:off x="3198120" y="551548"/>
            <a:ext cx="309033" cy="666741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E36106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310743" y="1175656"/>
            <a:ext cx="5070763" cy="26006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smtClean="0">
              <a:solidFill>
                <a:schemeClr val="tx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384214" y="2369249"/>
            <a:ext cx="1699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Strukturerad och långsiktig modernisering av svenskt luftrum med tydliga ansvarsförhållanden</a:t>
            </a:r>
            <a:endParaRPr lang="sv-SE" sz="1200" dirty="0"/>
          </a:p>
        </p:txBody>
      </p:sp>
      <p:grpSp>
        <p:nvGrpSpPr>
          <p:cNvPr id="8" name="Grupp 7"/>
          <p:cNvGrpSpPr/>
          <p:nvPr/>
        </p:nvGrpSpPr>
        <p:grpSpPr>
          <a:xfrm>
            <a:off x="5246829" y="2274948"/>
            <a:ext cx="1501406" cy="1501406"/>
            <a:chOff x="2573271" y="2056281"/>
            <a:chExt cx="1501406" cy="1501406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2573271" y="2056281"/>
              <a:ext cx="1501406" cy="15014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617246" y="2100256"/>
              <a:ext cx="1413456" cy="1413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kern="1200" dirty="0" smtClean="0"/>
                <a:t>Strategi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kern="1200" dirty="0" smtClean="0"/>
                <a:t>Luftrum 2040</a:t>
              </a:r>
              <a:endParaRPr lang="sv-SE" sz="1300" kern="1200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4716602" y="1914182"/>
            <a:ext cx="289204" cy="360766"/>
            <a:chOff x="1791763" y="1725757"/>
            <a:chExt cx="289204" cy="360766"/>
          </a:xfrm>
        </p:grpSpPr>
        <p:sp>
          <p:nvSpPr>
            <p:cNvPr id="12" name="Höger 11"/>
            <p:cNvSpPr/>
            <p:nvPr/>
          </p:nvSpPr>
          <p:spPr>
            <a:xfrm>
              <a:off x="1791763" y="1725757"/>
              <a:ext cx="289204" cy="3607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öger 4"/>
            <p:cNvSpPr/>
            <p:nvPr/>
          </p:nvSpPr>
          <p:spPr>
            <a:xfrm>
              <a:off x="1791763" y="1797910"/>
              <a:ext cx="202443" cy="2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kern="1200"/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6942349" y="1914182"/>
            <a:ext cx="289204" cy="360766"/>
            <a:chOff x="1791763" y="1725757"/>
            <a:chExt cx="289204" cy="360766"/>
          </a:xfrm>
        </p:grpSpPr>
        <p:sp>
          <p:nvSpPr>
            <p:cNvPr id="17" name="Höger 16"/>
            <p:cNvSpPr/>
            <p:nvPr/>
          </p:nvSpPr>
          <p:spPr>
            <a:xfrm>
              <a:off x="1791763" y="1725757"/>
              <a:ext cx="289204" cy="3607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öger 4"/>
            <p:cNvSpPr/>
            <p:nvPr/>
          </p:nvSpPr>
          <p:spPr>
            <a:xfrm>
              <a:off x="1791763" y="1797910"/>
              <a:ext cx="202443" cy="2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947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ema">
  <a:themeElements>
    <a:clrScheme name="LFV">
      <a:dk1>
        <a:sysClr val="windowText" lastClr="000000"/>
      </a:dk1>
      <a:lt1>
        <a:sysClr val="window" lastClr="FFFFFF"/>
      </a:lt1>
      <a:dk2>
        <a:srgbClr val="5A4F47"/>
      </a:dk2>
      <a:lt2>
        <a:srgbClr val="948A82"/>
      </a:lt2>
      <a:accent1>
        <a:srgbClr val="E36106"/>
      </a:accent1>
      <a:accent2>
        <a:srgbClr val="549A0C"/>
      </a:accent2>
      <a:accent3>
        <a:srgbClr val="C10046"/>
      </a:accent3>
      <a:accent4>
        <a:srgbClr val="8064A2"/>
      </a:accent4>
      <a:accent5>
        <a:srgbClr val="4BACC6"/>
      </a:accent5>
      <a:accent6>
        <a:srgbClr val="F79646"/>
      </a:accent6>
      <a:hlink>
        <a:srgbClr val="C100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10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V_ppt-mall_presentation_2015" id="{4BBEBDBA-F1D5-E145-B37F-8B90FC71A7F8}" vid="{CA242A7B-6492-9E4D-9384-6D347B503CA2}"/>
    </a:ext>
  </a:extLst>
</a:theme>
</file>

<file path=ppt/theme/theme2.xml><?xml version="1.0" encoding="utf-8"?>
<a:theme xmlns:a="http://schemas.openxmlformats.org/drawingml/2006/main" name="2_Office-tema">
  <a:themeElements>
    <a:clrScheme name="LFV">
      <a:dk1>
        <a:sysClr val="windowText" lastClr="000000"/>
      </a:dk1>
      <a:lt1>
        <a:sysClr val="window" lastClr="FFFFFF"/>
      </a:lt1>
      <a:dk2>
        <a:srgbClr val="5A4F47"/>
      </a:dk2>
      <a:lt2>
        <a:srgbClr val="948A82"/>
      </a:lt2>
      <a:accent1>
        <a:srgbClr val="E36106"/>
      </a:accent1>
      <a:accent2>
        <a:srgbClr val="549A0C"/>
      </a:accent2>
      <a:accent3>
        <a:srgbClr val="C10046"/>
      </a:accent3>
      <a:accent4>
        <a:srgbClr val="8064A2"/>
      </a:accent4>
      <a:accent5>
        <a:srgbClr val="4BACC6"/>
      </a:accent5>
      <a:accent6>
        <a:srgbClr val="F79646"/>
      </a:accent6>
      <a:hlink>
        <a:srgbClr val="C100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10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V_ppt-mall_presentation_2015" id="{4BBEBDBA-F1D5-E145-B37F-8B90FC71A7F8}" vid="{A51ED54F-D3AA-AC41-8E66-3AFCF914E186}"/>
    </a:ext>
  </a:extLst>
</a:theme>
</file>

<file path=ppt/theme/theme3.xml><?xml version="1.0" encoding="utf-8"?>
<a:theme xmlns:a="http://schemas.openxmlformats.org/drawingml/2006/main" name="3_Office-tema">
  <a:themeElements>
    <a:clrScheme name="LFV">
      <a:dk1>
        <a:sysClr val="windowText" lastClr="000000"/>
      </a:dk1>
      <a:lt1>
        <a:sysClr val="window" lastClr="FFFFFF"/>
      </a:lt1>
      <a:dk2>
        <a:srgbClr val="5A4F47"/>
      </a:dk2>
      <a:lt2>
        <a:srgbClr val="948A82"/>
      </a:lt2>
      <a:accent1>
        <a:srgbClr val="E36106"/>
      </a:accent1>
      <a:accent2>
        <a:srgbClr val="549A0C"/>
      </a:accent2>
      <a:accent3>
        <a:srgbClr val="C10046"/>
      </a:accent3>
      <a:accent4>
        <a:srgbClr val="8064A2"/>
      </a:accent4>
      <a:accent5>
        <a:srgbClr val="4BACC6"/>
      </a:accent5>
      <a:accent6>
        <a:srgbClr val="F79646"/>
      </a:accent6>
      <a:hlink>
        <a:srgbClr val="C100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10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V_ppt-mall_presentation_2015" id="{4BBEBDBA-F1D5-E145-B37F-8B90FC71A7F8}" vid="{7E29BA0B-E520-E84E-9360-C5C65B0D2F97}"/>
    </a:ext>
  </a:extLst>
</a:theme>
</file>

<file path=ppt/theme/theme4.xml><?xml version="1.0" encoding="utf-8"?>
<a:theme xmlns:a="http://schemas.openxmlformats.org/drawingml/2006/main" name="4_Office-tema">
  <a:themeElements>
    <a:clrScheme name="LFV">
      <a:dk1>
        <a:sysClr val="windowText" lastClr="000000"/>
      </a:dk1>
      <a:lt1>
        <a:sysClr val="window" lastClr="FFFFFF"/>
      </a:lt1>
      <a:dk2>
        <a:srgbClr val="5A4F47"/>
      </a:dk2>
      <a:lt2>
        <a:srgbClr val="948A82"/>
      </a:lt2>
      <a:accent1>
        <a:srgbClr val="E36106"/>
      </a:accent1>
      <a:accent2>
        <a:srgbClr val="549A0C"/>
      </a:accent2>
      <a:accent3>
        <a:srgbClr val="C10046"/>
      </a:accent3>
      <a:accent4>
        <a:srgbClr val="8064A2"/>
      </a:accent4>
      <a:accent5>
        <a:srgbClr val="4BACC6"/>
      </a:accent5>
      <a:accent6>
        <a:srgbClr val="F79646"/>
      </a:accent6>
      <a:hlink>
        <a:srgbClr val="C100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10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V_ppt-mall_presentation_2015" id="{4BBEBDBA-F1D5-E145-B37F-8B90FC71A7F8}" vid="{9CE00655-70CC-4B40-89C2-8900106B5240}"/>
    </a:ext>
  </a:extLst>
</a:theme>
</file>

<file path=ppt/theme/theme5.xml><?xml version="1.0" encoding="utf-8"?>
<a:theme xmlns:a="http://schemas.openxmlformats.org/drawingml/2006/main" name="5_Office-tema">
  <a:themeElements>
    <a:clrScheme name="LFV">
      <a:dk1>
        <a:sysClr val="windowText" lastClr="000000"/>
      </a:dk1>
      <a:lt1>
        <a:sysClr val="window" lastClr="FFFFFF"/>
      </a:lt1>
      <a:dk2>
        <a:srgbClr val="5A4F47"/>
      </a:dk2>
      <a:lt2>
        <a:srgbClr val="948A82"/>
      </a:lt2>
      <a:accent1>
        <a:srgbClr val="E36106"/>
      </a:accent1>
      <a:accent2>
        <a:srgbClr val="549A0C"/>
      </a:accent2>
      <a:accent3>
        <a:srgbClr val="C10046"/>
      </a:accent3>
      <a:accent4>
        <a:srgbClr val="8064A2"/>
      </a:accent4>
      <a:accent5>
        <a:srgbClr val="4BACC6"/>
      </a:accent5>
      <a:accent6>
        <a:srgbClr val="F79646"/>
      </a:accent6>
      <a:hlink>
        <a:srgbClr val="C100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10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V_ppt-mall_presentation_2015" id="{4BBEBDBA-F1D5-E145-B37F-8B90FC71A7F8}" vid="{F9456007-AA99-E145-8ACF-B9B361C0DFDE}"/>
    </a:ext>
  </a:extLst>
</a:theme>
</file>

<file path=ppt/theme/theme6.xml><?xml version="1.0" encoding="utf-8"?>
<a:theme xmlns:a="http://schemas.openxmlformats.org/drawingml/2006/main" name="6_Office-tema">
  <a:themeElements>
    <a:clrScheme name="LFV">
      <a:dk1>
        <a:sysClr val="windowText" lastClr="000000"/>
      </a:dk1>
      <a:lt1>
        <a:sysClr val="window" lastClr="FFFFFF"/>
      </a:lt1>
      <a:dk2>
        <a:srgbClr val="5A4F47"/>
      </a:dk2>
      <a:lt2>
        <a:srgbClr val="948A82"/>
      </a:lt2>
      <a:accent1>
        <a:srgbClr val="E36106"/>
      </a:accent1>
      <a:accent2>
        <a:srgbClr val="549A0C"/>
      </a:accent2>
      <a:accent3>
        <a:srgbClr val="C10046"/>
      </a:accent3>
      <a:accent4>
        <a:srgbClr val="8064A2"/>
      </a:accent4>
      <a:accent5>
        <a:srgbClr val="4BACC6"/>
      </a:accent5>
      <a:accent6>
        <a:srgbClr val="F79646"/>
      </a:accent6>
      <a:hlink>
        <a:srgbClr val="C100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E36106"/>
          </a:solidFill>
          <a:prstDash val="solid"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-tema">
  <a:themeElements>
    <a:clrScheme name="LFV">
      <a:dk1>
        <a:sysClr val="windowText" lastClr="000000"/>
      </a:dk1>
      <a:lt1>
        <a:sysClr val="window" lastClr="FFFFFF"/>
      </a:lt1>
      <a:dk2>
        <a:srgbClr val="5A4F47"/>
      </a:dk2>
      <a:lt2>
        <a:srgbClr val="948A82"/>
      </a:lt2>
      <a:accent1>
        <a:srgbClr val="E36106"/>
      </a:accent1>
      <a:accent2>
        <a:srgbClr val="549A0C"/>
      </a:accent2>
      <a:accent3>
        <a:srgbClr val="C10046"/>
      </a:accent3>
      <a:accent4>
        <a:srgbClr val="8064A2"/>
      </a:accent4>
      <a:accent5>
        <a:srgbClr val="4BACC6"/>
      </a:accent5>
      <a:accent6>
        <a:srgbClr val="F79646"/>
      </a:accent6>
      <a:hlink>
        <a:srgbClr val="C100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FF0000"/>
          </a:solidFill>
          <a:prstDash val="sysDash"/>
          <a:headEnd type="none" w="med" len="med"/>
          <a:tailEnd type="triangl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Precio.VS.ApplicationLogic.Workplace.EventReceivers.DocumentEventReceiver_ItemAdded_Synchronous</Name>
    <Synchronization>Synchronous</Synchronization>
    <Type>10001</Type>
    <SequenceNumber>10000</SequenceNumber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Precio.VS.ApplicationLogic.Workplace.EventReceivers.DocumentEventReceiver_ItemUpdated_Synchronous</Name>
    <Synchronization>Synchronous</Synchronization>
    <Type>10002</Type>
    <SequenceNumber>10000</SequenceNumber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Precio.VS.ApplicationLogic.Workplace.EventReceivers.DocumentEventReceiver_ItemDeleted_Synchronous</Name>
    <Synchronization>Synchronous</Synchronization>
    <Type>10003</Type>
    <SequenceNumber>10000</SequenceNumber>
    <Assembly>Precio.VS.ApplicationLogic, Version=1.0.0.0, Culture=neutral, PublicKeyToken=ebe4555da8d0fa9c</Assembly>
    <Class>Precio.VS.ApplicationLogic.Workplace.EventReceivers.DocumentEventReceiver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VSWSDocEstablishBy xmlns="http://schemas.microsoft.com/sharepoint/v3" xsi:nil="true"/>
    <PVSWSDocStatus xmlns="http://schemas.microsoft.com/sharepoint/v3" xsi:nil="true"/>
    <PVSWSDocAssignNr xmlns="http://schemas.microsoft.com/sharepoint/v3">10238316</PVSWSDocAssignNr>
    <PVSWSDocAssignmentResponsible xmlns="http://schemas.microsoft.com/sharepoint/v3">Gröndal, Andreas</PVSWSDocAssignmentResponsible>
    <PVSWSDocProjName xmlns="http://schemas.microsoft.com/sharepoint/v3" xsi:nil="true"/>
    <PVSWSDocChangeLabel xmlns="http://schemas.microsoft.com/sharepoint/v3" xsi:nil="true"/>
    <PVSWSDocItemVersion xmlns="http://schemas.microsoft.com/sharepoint/v3">0.4</PVSWSDocItemVersion>
    <PVSWSDocType xmlns="http://schemas.microsoft.com/sharepoint/v3" xsi:nil="true"/>
    <PVSWSDocLocation xmlns="http://schemas.microsoft.com/sharepoint/v3" xsi:nil="true"/>
    <PVSWSDocRevDate xmlns="http://schemas.microsoft.com/sharepoint/v3" xsi:nil="true"/>
    <PVSWSDocAssign2 xmlns="http://schemas.microsoft.com/sharepoint/v3" xsi:nil="true"/>
    <PVSWSDocAssign3 xmlns="http://schemas.microsoft.com/sharepoint/v3" xsi:nil="true"/>
    <PVSWSDocApproveBy xmlns="http://schemas.microsoft.com/sharepoint/v3" xsi:nil="true"/>
    <PVSWSDocCompany xmlns="http://schemas.microsoft.com/sharepoint/v3">WSP Sverige AB</PVSWSDocCompany>
    <PVSWSDocProcesses xmlns="http://schemas.microsoft.com/sharepoint/v3">
      <Value>Gemensamma Uppdragsprocessen</Value>
    </PVSWSDocProcesses>
    <PVSWSDocAssign1 xmlns="http://schemas.microsoft.com/sharepoint/v3" xsi:nil="true"/>
    <PVSWSDocDate xmlns="http://schemas.microsoft.com/sharepoint/v3">2017-10-11T22:00:00+00:00</PVSWSDocDate>
    <PVSWSDocName xmlns="http://schemas.microsoft.com/sharepoint/v3">D-2016-063872 Utbildningsunderlag CO-ATS kurs miljödelen Kicki</PVSWSDocName>
    <PVSWSDocAssignment xmlns="http://schemas.microsoft.com/sharepoint/v3">Luftfartsverket</PVSWSDocAssignment>
    <PVSWSDocAssign4 xmlns="http://schemas.microsoft.com/sharepoint/v3" xsi:nil="true"/>
    <PVSWSDocRevBy xmlns="http://schemas.microsoft.com/sharepoint/v3" xsi:nil="true"/>
    <PVSWSDocPhas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F3AFF667EC9D4557811DA86F1C6D7EFB003FCE03029612434D84B1371F7757DC4F" ma:contentTypeVersion="5" ma:contentTypeDescription="" ma:contentTypeScope="" ma:versionID="9e466f5251ac7b08ddafdade0b7a9b1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7803bbdfa83ea406805ad4e0d1fc99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VSWSDocName" minOccurs="0"/>
                <xsd:element ref="ns1:PVSWSDocAssign1" minOccurs="0"/>
                <xsd:element ref="ns1:PVSWSDocAssign2" minOccurs="0"/>
                <xsd:element ref="ns1:PVSWSDocAssign3" minOccurs="0"/>
                <xsd:element ref="ns1:PVSWSDocAssign4" minOccurs="0"/>
                <xsd:element ref="ns1:PVSWSDocDate" minOccurs="0"/>
                <xsd:element ref="ns1:PVSWSDocEstablishBy" minOccurs="0"/>
                <xsd:element ref="ns1:PVSWSDocType" minOccurs="0"/>
                <xsd:element ref="ns1:PVSWSDocPhase" minOccurs="0"/>
                <xsd:element ref="ns1:PVSWSDocStatus" minOccurs="0"/>
                <xsd:element ref="ns1:PVSWSDocRevBy" minOccurs="0"/>
                <xsd:element ref="ns1:PVSWSDocApproveBy" minOccurs="0"/>
                <xsd:element ref="ns1:PVSWSDocLocation" minOccurs="0"/>
                <xsd:element ref="ns1:PVSWSDocRevDate" minOccurs="0"/>
                <xsd:element ref="ns1:PVSWSDocChangeLabel" minOccurs="0"/>
                <xsd:element ref="ns1:PVSWSDocAssignment" minOccurs="0"/>
                <xsd:element ref="ns1:PVSWSDocAssignNr" minOccurs="0"/>
                <xsd:element ref="ns1:PVSWSDocAssignmentResponsible" minOccurs="0"/>
                <xsd:element ref="ns1:PVSWSDocCompany" minOccurs="0"/>
                <xsd:element ref="ns1:PVSWSDocItemVersion" minOccurs="0"/>
                <xsd:element ref="ns1:PVSWSDocProjName" minOccurs="0"/>
                <xsd:element ref="ns1:PVSWSDocProc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VSWSDocName" ma:index="8" nillable="true" ma:displayName="Dokumentnamn" ma:description="" ma:hidden="true" ma:internalName="PVSWSDocName" ma:readOnly="false">
      <xsd:simpleType>
        <xsd:restriction base="dms:Text"/>
      </xsd:simpleType>
    </xsd:element>
    <xsd:element name="PVSWSDocAssign1" ma:index="9" nillable="true" ma:displayName="Titel" ma:description="" ma:internalName="PVSWSDocAssign1" ma:readOnly="false">
      <xsd:simpleType>
        <xsd:restriction base="dms:Text"/>
      </xsd:simpleType>
    </xsd:element>
    <xsd:element name="PVSWSDocAssign2" ma:index="10" nillable="true" ma:displayName="Titel rad 2" ma:description="" ma:internalName="PVSWSDocAssign2" ma:readOnly="false">
      <xsd:simpleType>
        <xsd:restriction base="dms:Text"/>
      </xsd:simpleType>
    </xsd:element>
    <xsd:element name="PVSWSDocAssign3" ma:index="11" nillable="true" ma:displayName="Titel rad 3" ma:description="" ma:internalName="PVSWSDocAssign3" ma:readOnly="false">
      <xsd:simpleType>
        <xsd:restriction base="dms:Text"/>
      </xsd:simpleType>
    </xsd:element>
    <xsd:element name="PVSWSDocAssign4" ma:index="12" nillable="true" ma:displayName="Titel rad 4" ma:description="" ma:internalName="PVSWSDocAssign4" ma:readOnly="false">
      <xsd:simpleType>
        <xsd:restriction base="dms:Text"/>
      </xsd:simpleType>
    </xsd:element>
    <xsd:element name="PVSWSDocDate" ma:index="13" nillable="true" ma:displayName="Datum" ma:default="[today]" ma:description="" ma:format="DateOnly" ma:internalName="PVSWSDocDate">
      <xsd:simpleType>
        <xsd:restriction base="dms:DateTime"/>
      </xsd:simpleType>
    </xsd:element>
    <xsd:element name="PVSWSDocEstablishBy" ma:index="14" nillable="true" ma:displayName="Författare" ma:description="" ma:internalName="PVSWSDocEstablishBy" ma:readOnly="false">
      <xsd:simpleType>
        <xsd:restriction base="dms:Text"/>
      </xsd:simpleType>
    </xsd:element>
    <xsd:element name="PVSWSDocType" ma:index="15" nillable="true" ma:displayName="Dokumenttyp" ma:default="" ma:description="" ma:format="Dropdown" ma:internalName="PVSWSDocType">
      <xsd:simpleType>
        <xsd:restriction base="dms:Choice">
          <xsd:enumeration value="Rapport"/>
          <xsd:enumeration value="Administrativa föreskrifter"/>
          <xsd:enumeration value="Avtal och kontrakt"/>
          <xsd:enumeration value="Beräkningar"/>
          <xsd:enumeration value="Bilder"/>
          <xsd:enumeration value="Korrespondens"/>
          <xsd:enumeration value="Beskrivningar"/>
          <xsd:enumeration value="Ekonomi"/>
          <xsd:enumeration value="Handlingsförteckning"/>
          <xsd:enumeration value="Listor"/>
          <xsd:enumeration value="Mallar och instruktioner"/>
          <xsd:enumeration value="Mängdförteckning"/>
          <xsd:enumeration value="Organisation"/>
          <xsd:enumeration value="PM"/>
          <xsd:enumeration value="Mötesdokument"/>
          <xsd:enumeration value="Ritningsförteckning"/>
          <xsd:enumeration value="Styrande dokument"/>
          <xsd:enumeration value="Skiss"/>
          <xsd:enumeration value="Teknisk beskrivning"/>
          <xsd:enumeration value="Tidplaner"/>
          <xsd:enumeration value="Upphandling"/>
          <xsd:enumeration value="Utlåtanden och granskning"/>
        </xsd:restriction>
      </xsd:simpleType>
    </xsd:element>
    <xsd:element name="PVSWSDocPhase" ma:index="16" nillable="true" ma:displayName="Skede" ma:default="" ma:description="" ma:format="Dropdown" ma:internalName="PVSWSDocPhase">
      <xsd:simpleType>
        <xsd:restriction base="dms:Choice">
          <xsd:enumeration value="Förstudiehandling"/>
          <xsd:enumeration value="Preliminär handling"/>
          <xsd:enumeration value="Programhandling"/>
          <xsd:enumeration value="Informationshandling"/>
          <xsd:enumeration value="Systemhandling"/>
          <xsd:enumeration value="Förfrågningsunderlag"/>
          <xsd:enumeration value="Bygghandling"/>
          <xsd:enumeration value="Relationshandling"/>
          <xsd:enumeration value="Förvaltningshandling"/>
        </xsd:restriction>
      </xsd:simpleType>
    </xsd:element>
    <xsd:element name="PVSWSDocStatus" ma:index="17" nillable="true" ma:displayName="Granskningsstatus" ma:default="" ma:description="" ma:format="Dropdown" ma:internalName="PVSWSDocStatus">
      <xsd:simpleType>
        <xsd:restriction base="dms:Choice">
          <xsd:enumeration value="Under arbete"/>
          <xsd:enumeration value="För information"/>
          <xsd:enumeration value="Preliminär"/>
          <xsd:enumeration value="Förhandskopia"/>
          <xsd:enumeration value="För granskning"/>
          <xsd:enumeration value="För godkännande"/>
          <xsd:enumeration value="Godkänd"/>
          <xsd:enumeration value="Ej giltigt"/>
          <xsd:enumeration value="Ersatt"/>
        </xsd:restriction>
      </xsd:simpleType>
    </xsd:element>
    <xsd:element name="PVSWSDocRevBy" ma:index="18" nillable="true" ma:displayName="Granskad av" ma:description="" ma:internalName="PVSWSDocRevBy" ma:readOnly="false">
      <xsd:simpleType>
        <xsd:restriction base="dms:Text"/>
      </xsd:simpleType>
    </xsd:element>
    <xsd:element name="PVSWSDocApproveBy" ma:index="19" nillable="true" ma:displayName="Godkänd av" ma:description="" ma:internalName="PVSWSDocApproveBy" ma:readOnly="false">
      <xsd:simpleType>
        <xsd:restriction base="dms:Text"/>
      </xsd:simpleType>
    </xsd:element>
    <xsd:element name="PVSWSDocLocation" ma:index="20" nillable="true" ma:displayName="Ansvarig part" ma:description="" ma:internalName="PVSWSDocLocation" ma:readOnly="false">
      <xsd:simpleType>
        <xsd:restriction base="dms:Text"/>
      </xsd:simpleType>
    </xsd:element>
    <xsd:element name="PVSWSDocRevDate" ma:index="21" nillable="true" ma:displayName="Ändringsdatum" ma:description="" ma:format="DateOnly" ma:internalName="PVSWSDocRevDate">
      <xsd:simpleType>
        <xsd:restriction base="dms:DateTime"/>
      </xsd:simpleType>
    </xsd:element>
    <xsd:element name="PVSWSDocChangeLabel" ma:index="22" nillable="true" ma:displayName="Ändringsbeteckning" ma:description="Ändringsbeteckning bör vara 2 tecken (siffror eller bokstäver)" ma:internalName="PVSWSDocChangeLabel">
      <xsd:simpleType>
        <xsd:restriction base="dms:Text">
          <xsd:maxLength value="20"/>
        </xsd:restriction>
      </xsd:simpleType>
    </xsd:element>
    <xsd:element name="PVSWSDocAssignment" ma:index="23" nillable="true" ma:displayName="Uppdragsnamn" ma:default="Luftfartsverket" ma:description="" ma:internalName="PVSWSDocAssignment" ma:readOnly="false">
      <xsd:simpleType>
        <xsd:restriction base="dms:Text"/>
      </xsd:simpleType>
    </xsd:element>
    <xsd:element name="PVSWSDocAssignNr" ma:index="24" nillable="true" ma:displayName="Uppdragsnummer" ma:default="10238316" ma:description="" ma:internalName="PVSWSDocAssignNr" ma:readOnly="false">
      <xsd:simpleType>
        <xsd:restriction base="dms:Text"/>
      </xsd:simpleType>
    </xsd:element>
    <xsd:element name="PVSWSDocAssignmentResponsible" ma:index="25" nillable="true" ma:displayName="Uppdragsansvarig" ma:internalName="PVSWSDocAssignmentResponsible">
      <xsd:simpleType>
        <xsd:restriction base="dms:Text"/>
      </xsd:simpleType>
    </xsd:element>
    <xsd:element name="PVSWSDocCompany" ma:index="26" nillable="true" ma:displayName="Företag" ma:default="WSP Sverige AB" ma:internalName="PVSWSDocCompany">
      <xsd:simpleType>
        <xsd:restriction base="dms:Text"/>
      </xsd:simpleType>
    </xsd:element>
    <xsd:element name="PVSWSDocItemVersion" ma:index="27" nillable="true" ma:displayName="Version" ma:internalName="PVSWSDocItemVersion">
      <xsd:simpleType>
        <xsd:restriction base="dms:Text"/>
      </xsd:simpleType>
    </xsd:element>
    <xsd:element name="PVSWSDocProjName" ma:index="28" nillable="true" ma:displayName="Projektnamn" ma:description="" ma:internalName="PVSWSDocProjName" ma:readOnly="false">
      <xsd:simpleType>
        <xsd:restriction base="dms:Text"/>
      </xsd:simpleType>
    </xsd:element>
    <xsd:element name="PVSWSDocProcesses" ma:index="29" nillable="true" ma:displayName="Uppdragstyper" ma:description="Dokumentets uppdragstyper" ma:internalName="PVSWSDocProcesses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E15CE1-4F9C-4ED0-BEBE-703818613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0C79AA-03B7-42DB-8AE6-5D06D0CC162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8C4733B-8878-4321-A850-BA1ED07B9EB1}">
  <ds:schemaRefs>
    <ds:schemaRef ds:uri="http://purl.org/dc/dcmitype/"/>
    <ds:schemaRef ds:uri="http://schemas.microsoft.com/sharepoint/v3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86770B0-ADDA-42AB-B795-5A0AD7679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104335</TotalTime>
  <Words>384</Words>
  <Application>Microsoft Office PowerPoint</Application>
  <PresentationFormat>Bildspel på skärmen (16:9)</PresentationFormat>
  <Paragraphs>120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Arial</vt:lpstr>
      <vt:lpstr>Calibri</vt:lpstr>
      <vt:lpstr>Wingdings</vt:lpstr>
      <vt:lpstr>1_Office-tema</vt:lpstr>
      <vt:lpstr>2_Office-tema</vt:lpstr>
      <vt:lpstr>3_Office-tema</vt:lpstr>
      <vt:lpstr>4_Office-tema</vt:lpstr>
      <vt:lpstr>5_Office-tema</vt:lpstr>
      <vt:lpstr>6_Office-tema</vt:lpstr>
      <vt:lpstr>7_Office-tema</vt:lpstr>
      <vt:lpstr>Information om REGERINGSUPPDRAG luftrum 2040</vt:lpstr>
      <vt:lpstr>PowerPoint-presentation</vt:lpstr>
      <vt:lpstr>LFV – Regeringsuppdrag Luftrum 2040</vt:lpstr>
      <vt:lpstr>Bakgrund - Förstudie Luftrum 2040</vt:lpstr>
      <vt:lpstr>Bakgrund - Regeringens flygstrategi och Arlandarådet</vt:lpstr>
      <vt:lpstr>Bakgrund - Regeringens flygstrategi och Arlandarådet</vt:lpstr>
      <vt:lpstr>Bakgrund – Arlandarådet</vt:lpstr>
      <vt:lpstr>Bakgrund</vt:lpstr>
      <vt:lpstr>PowerPoint-presentation</vt:lpstr>
      <vt:lpstr>Uppdraget - innehåll</vt:lpstr>
      <vt:lpstr>PowerPoint-presentation</vt:lpstr>
      <vt:lpstr>Samverkan med berörda aktörer – hösten/vintern </vt:lpstr>
      <vt:lpstr>PowerPoint-presentation</vt:lpstr>
    </vt:vector>
  </TitlesOfParts>
  <Company>dsigner grafisk form &amp; produktion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 bergquist</dc:creator>
  <cp:lastModifiedBy>Ingerdotter Helen</cp:lastModifiedBy>
  <cp:revision>868</cp:revision>
  <cp:lastPrinted>2016-03-16T06:25:13Z</cp:lastPrinted>
  <dcterms:created xsi:type="dcterms:W3CDTF">2015-05-15T06:43:33Z</dcterms:created>
  <dcterms:modified xsi:type="dcterms:W3CDTF">2018-10-02T08:39:32Z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0x010100F3AFF667EC9D4557811DA86F1C6D7EFB003FCE03029612434D84B1371F7757DC4F</vt:lpwstr>
  </property>
</Properties>
</file>